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310" r:id="rId40"/>
    <p:sldId id="311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</p:sldIdLst>
  <p:sldSz cx="18288000" cy="10287000"/>
  <p:notesSz cx="6858000" cy="9144000"/>
  <p:embeddedFontLst>
    <p:embeddedFont>
      <p:font typeface="TT Interphases" panose="020B0604020202020204" charset="0"/>
      <p:regular r:id="rId53"/>
    </p:embeddedFont>
    <p:embeddedFont>
      <p:font typeface="TT Interphases Bold" panose="020B0604020202020204" charset="0"/>
      <p:regular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5" d="100"/>
          <a:sy n="65" d="100"/>
        </p:scale>
        <p:origin x="-8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7778" y="-1325980"/>
            <a:ext cx="4276863" cy="6429440"/>
            <a:chOff x="0" y="0"/>
            <a:chExt cx="422402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24020" cy="6350000"/>
            </a:xfrm>
            <a:custGeom>
              <a:avLst/>
              <a:gdLst/>
              <a:ahLst/>
              <a:cxnLst/>
              <a:rect l="l" t="t" r="r" b="b"/>
              <a:pathLst>
                <a:path w="4224020" h="6350000">
                  <a:moveTo>
                    <a:pt x="4224020" y="6350000"/>
                  </a:moveTo>
                  <a:lnTo>
                    <a:pt x="2441575" y="6350000"/>
                  </a:lnTo>
                  <a:cubicBezTo>
                    <a:pt x="1093089" y="6350000"/>
                    <a:pt x="0" y="5256911"/>
                    <a:pt x="0" y="3908425"/>
                  </a:cubicBezTo>
                  <a:lnTo>
                    <a:pt x="0" y="0"/>
                  </a:lnTo>
                  <a:lnTo>
                    <a:pt x="1782445" y="0"/>
                  </a:lnTo>
                  <a:cubicBezTo>
                    <a:pt x="3130931" y="0"/>
                    <a:pt x="4224020" y="1093089"/>
                    <a:pt x="4224020" y="2441575"/>
                  </a:cubicBezTo>
                  <a:lnTo>
                    <a:pt x="4224020" y="6350000"/>
                  </a:lnTo>
                </a:path>
              </a:pathLst>
            </a:custGeom>
            <a:solidFill>
              <a:srgbClr val="F077A7"/>
            </a:solidFill>
          </p:spPr>
          <p:txBody>
            <a:bodyPr/>
            <a:lstStyle/>
            <a:p>
              <a:endParaRPr lang="pl-PL" dirty="0"/>
            </a:p>
          </p:txBody>
        </p:sp>
      </p:grpSp>
      <p:sp>
        <p:nvSpPr>
          <p:cNvPr id="4" name="Freeform 4"/>
          <p:cNvSpPr/>
          <p:nvPr/>
        </p:nvSpPr>
        <p:spPr>
          <a:xfrm flipH="1">
            <a:off x="15749799" y="5610200"/>
            <a:ext cx="2538201" cy="2538201"/>
          </a:xfrm>
          <a:custGeom>
            <a:avLst/>
            <a:gdLst/>
            <a:ahLst/>
            <a:cxnLst/>
            <a:rect l="l" t="t" r="r" b="b"/>
            <a:pathLst>
              <a:path w="2538201" h="2538201">
                <a:moveTo>
                  <a:pt x="2538201" y="0"/>
                </a:moveTo>
                <a:lnTo>
                  <a:pt x="0" y="0"/>
                </a:lnTo>
                <a:lnTo>
                  <a:pt x="0" y="2538201"/>
                </a:lnTo>
                <a:lnTo>
                  <a:pt x="2538201" y="2538201"/>
                </a:lnTo>
                <a:lnTo>
                  <a:pt x="25382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5" name="Freeform 5"/>
          <p:cNvSpPr/>
          <p:nvPr/>
        </p:nvSpPr>
        <p:spPr>
          <a:xfrm flipH="1">
            <a:off x="14475027" y="7691112"/>
            <a:ext cx="2595888" cy="2595888"/>
          </a:xfrm>
          <a:custGeom>
            <a:avLst/>
            <a:gdLst/>
            <a:ahLst/>
            <a:cxnLst/>
            <a:rect l="l" t="t" r="r" b="b"/>
            <a:pathLst>
              <a:path w="2595888" h="2595888">
                <a:moveTo>
                  <a:pt x="2595888" y="0"/>
                </a:moveTo>
                <a:lnTo>
                  <a:pt x="0" y="0"/>
                </a:lnTo>
                <a:lnTo>
                  <a:pt x="0" y="2595888"/>
                </a:lnTo>
                <a:lnTo>
                  <a:pt x="2595888" y="2595888"/>
                </a:lnTo>
                <a:lnTo>
                  <a:pt x="259588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6" name="Freeform 6"/>
          <p:cNvSpPr/>
          <p:nvPr/>
        </p:nvSpPr>
        <p:spPr>
          <a:xfrm>
            <a:off x="9695931" y="7691112"/>
            <a:ext cx="2595888" cy="2595888"/>
          </a:xfrm>
          <a:custGeom>
            <a:avLst/>
            <a:gdLst/>
            <a:ahLst/>
            <a:cxnLst/>
            <a:rect l="l" t="t" r="r" b="b"/>
            <a:pathLst>
              <a:path w="2595888" h="2595888">
                <a:moveTo>
                  <a:pt x="0" y="0"/>
                </a:moveTo>
                <a:lnTo>
                  <a:pt x="2595888" y="0"/>
                </a:lnTo>
                <a:lnTo>
                  <a:pt x="2595888" y="2595888"/>
                </a:lnTo>
                <a:lnTo>
                  <a:pt x="0" y="25958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2291819" y="2521056"/>
            <a:ext cx="3781765" cy="7765944"/>
            <a:chOff x="0" y="0"/>
            <a:chExt cx="2847340" cy="5847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47340" cy="5847080"/>
            </a:xfrm>
            <a:custGeom>
              <a:avLst/>
              <a:gdLst/>
              <a:ahLst/>
              <a:cxnLst/>
              <a:rect l="l" t="t" r="r" b="b"/>
              <a:pathLst>
                <a:path w="2847340" h="5847080">
                  <a:moveTo>
                    <a:pt x="2847340" y="5847080"/>
                  </a:moveTo>
                  <a:lnTo>
                    <a:pt x="0" y="5847080"/>
                  </a:lnTo>
                  <a:lnTo>
                    <a:pt x="0" y="0"/>
                  </a:lnTo>
                  <a:lnTo>
                    <a:pt x="1280160" y="0"/>
                  </a:lnTo>
                  <a:cubicBezTo>
                    <a:pt x="2146300" y="0"/>
                    <a:pt x="2847340" y="702310"/>
                    <a:pt x="2847340" y="1567180"/>
                  </a:cubicBezTo>
                  <a:lnTo>
                    <a:pt x="2847340" y="5847080"/>
                  </a:lnTo>
                  <a:close/>
                </a:path>
              </a:pathLst>
            </a:custGeom>
            <a:blipFill>
              <a:blip r:embed="rId8"/>
              <a:stretch>
                <a:fillRect l="-65111" r="-143109"/>
              </a:stretch>
            </a:blipFill>
          </p:spPr>
          <p:txBody>
            <a:bodyPr/>
            <a:lstStyle/>
            <a:p>
              <a:endParaRPr lang="pl-PL" dirty="0"/>
            </a:p>
          </p:txBody>
        </p:sp>
      </p:grpSp>
      <p:sp>
        <p:nvSpPr>
          <p:cNvPr id="9" name="Freeform 9"/>
          <p:cNvSpPr/>
          <p:nvPr/>
        </p:nvSpPr>
        <p:spPr>
          <a:xfrm>
            <a:off x="12291819" y="1215097"/>
            <a:ext cx="1305959" cy="1305959"/>
          </a:xfrm>
          <a:custGeom>
            <a:avLst/>
            <a:gdLst/>
            <a:ahLst/>
            <a:cxnLst/>
            <a:rect l="l" t="t" r="r" b="b"/>
            <a:pathLst>
              <a:path w="1305959" h="1305959">
                <a:moveTo>
                  <a:pt x="0" y="0"/>
                </a:moveTo>
                <a:lnTo>
                  <a:pt x="1305959" y="0"/>
                </a:lnTo>
                <a:lnTo>
                  <a:pt x="1305959" y="1305959"/>
                </a:lnTo>
                <a:lnTo>
                  <a:pt x="0" y="13059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10" name="TextBox 10"/>
          <p:cNvSpPr txBox="1"/>
          <p:nvPr/>
        </p:nvSpPr>
        <p:spPr>
          <a:xfrm>
            <a:off x="419351" y="3598510"/>
            <a:ext cx="11397939" cy="150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 dirty="0">
                <a:solidFill>
                  <a:srgbClr val="000000"/>
                </a:solidFill>
                <a:latin typeface="TT Interphases Bold"/>
              </a:rPr>
              <a:t>PROGRAM </a:t>
            </a:r>
          </a:p>
          <a:p>
            <a:pPr algn="ctr">
              <a:lnSpc>
                <a:spcPts val="5999"/>
              </a:lnSpc>
            </a:pPr>
            <a:r>
              <a:rPr lang="en-US" sz="4999" dirty="0">
                <a:solidFill>
                  <a:srgbClr val="000000"/>
                </a:solidFill>
                <a:latin typeface="TT Interphases Bold"/>
              </a:rPr>
              <a:t>WYCHOWAWCZO -PROFILAKTYCZNY</a:t>
            </a:r>
          </a:p>
        </p:txBody>
      </p:sp>
      <p:sp>
        <p:nvSpPr>
          <p:cNvPr id="11" name="Freeform 11"/>
          <p:cNvSpPr/>
          <p:nvPr/>
        </p:nvSpPr>
        <p:spPr>
          <a:xfrm>
            <a:off x="1028700" y="966016"/>
            <a:ext cx="530018" cy="687523"/>
          </a:xfrm>
          <a:custGeom>
            <a:avLst/>
            <a:gdLst/>
            <a:ahLst/>
            <a:cxnLst/>
            <a:rect l="l" t="t" r="r" b="b"/>
            <a:pathLst>
              <a:path w="530018" h="687523">
                <a:moveTo>
                  <a:pt x="0" y="0"/>
                </a:moveTo>
                <a:lnTo>
                  <a:pt x="530018" y="0"/>
                </a:lnTo>
                <a:lnTo>
                  <a:pt x="530018" y="687523"/>
                </a:lnTo>
                <a:lnTo>
                  <a:pt x="0" y="68752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667" y="1678130"/>
            <a:ext cx="17214666" cy="787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</a:pPr>
            <a:endParaRPr/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Szkoła:</a:t>
            </a: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66 % lubi swoją klasę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53 % wcale nie doświadcza przemocy, natomiast rzadko 32 %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10 % deklaruje, że czasami doświadcza przemocy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wcale lub rzadko popada w konflikty 56 %, 31 % czasami, 13 % często</a:t>
            </a:r>
          </a:p>
          <a:p>
            <a:pPr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     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114007" y="342900"/>
            <a:ext cx="11811359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TT Interphases Bold"/>
              </a:rPr>
              <a:t>RELACJE I POCZUCIE BEZPIECZEŃSTWA</a:t>
            </a:r>
          </a:p>
        </p:txBody>
      </p:sp>
      <p:sp>
        <p:nvSpPr>
          <p:cNvPr id="4" name="Freeform 4"/>
          <p:cNvSpPr/>
          <p:nvPr/>
        </p:nvSpPr>
        <p:spPr>
          <a:xfrm rot="-10800000">
            <a:off x="293830" y="246490"/>
            <a:ext cx="1469739" cy="1469739"/>
          </a:xfrm>
          <a:custGeom>
            <a:avLst/>
            <a:gdLst/>
            <a:ahLst/>
            <a:cxnLst/>
            <a:rect l="l" t="t" r="r" b="b"/>
            <a:pathLst>
              <a:path w="1469739" h="1469739">
                <a:moveTo>
                  <a:pt x="0" y="0"/>
                </a:moveTo>
                <a:lnTo>
                  <a:pt x="1469740" y="0"/>
                </a:lnTo>
                <a:lnTo>
                  <a:pt x="1469740" y="1469740"/>
                </a:lnTo>
                <a:lnTo>
                  <a:pt x="0" y="1469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667" y="2041525"/>
            <a:ext cx="17214666" cy="787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</a:pPr>
            <a:endParaRPr/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Szkoła: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94 % ma przyjaciół i znajomych w szkole lub poza</a:t>
            </a: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67 % czuje się akceptowanym w klasie </a:t>
            </a: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74 % ma w szkole nauczyciela lub pracownika, któremu może ufać</a:t>
            </a: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66 % może liczyć na pomoc innych nauczycieli lub pracowników</a:t>
            </a: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79 % uważa, że wychowawca dobrze o nich myśli</a:t>
            </a:r>
          </a:p>
          <a:p>
            <a:pPr marL="863593" lvl="1" indent="-431796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53 % czuje się w szkole bezpiecznie         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079717" y="638460"/>
            <a:ext cx="11811359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TT Interphases Bold"/>
              </a:rPr>
              <a:t>RELACJE I POCZUCIE BEZPIECZEŃSTWA</a:t>
            </a:r>
          </a:p>
        </p:txBody>
      </p:sp>
      <p:sp>
        <p:nvSpPr>
          <p:cNvPr id="4" name="Freeform 4"/>
          <p:cNvSpPr/>
          <p:nvPr/>
        </p:nvSpPr>
        <p:spPr>
          <a:xfrm rot="-10800000">
            <a:off x="293830" y="246490"/>
            <a:ext cx="1469739" cy="1469739"/>
          </a:xfrm>
          <a:custGeom>
            <a:avLst/>
            <a:gdLst/>
            <a:ahLst/>
            <a:cxnLst/>
            <a:rect l="l" t="t" r="r" b="b"/>
            <a:pathLst>
              <a:path w="1469739" h="1469739">
                <a:moveTo>
                  <a:pt x="0" y="0"/>
                </a:moveTo>
                <a:lnTo>
                  <a:pt x="1469740" y="0"/>
                </a:lnTo>
                <a:lnTo>
                  <a:pt x="1469740" y="1469740"/>
                </a:lnTo>
                <a:lnTo>
                  <a:pt x="0" y="1469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3974" y="4574187"/>
            <a:ext cx="5246370" cy="4313110"/>
            <a:chOff x="0" y="0"/>
            <a:chExt cx="812800" cy="6682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68214"/>
            </a:xfrm>
            <a:custGeom>
              <a:avLst/>
              <a:gdLst/>
              <a:ahLst/>
              <a:cxnLst/>
              <a:rect l="l" t="t" r="r" b="b"/>
              <a:pathLst>
                <a:path w="812800" h="668214">
                  <a:moveTo>
                    <a:pt x="0" y="0"/>
                  </a:moveTo>
                  <a:lnTo>
                    <a:pt x="812800" y="0"/>
                  </a:lnTo>
                  <a:lnTo>
                    <a:pt x="812800" y="668214"/>
                  </a:lnTo>
                  <a:lnTo>
                    <a:pt x="0" y="668214"/>
                  </a:lnTo>
                  <a:lnTo>
                    <a:pt x="0" y="0"/>
                  </a:lnTo>
                </a:path>
              </a:pathLst>
            </a:custGeom>
            <a:solidFill>
              <a:srgbClr val="FFADB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809"/>
                </a:lnSpc>
              </a:pPr>
              <a:r>
                <a:rPr lang="en-US" sz="3699">
                  <a:solidFill>
                    <a:srgbClr val="000000"/>
                  </a:solidFill>
                  <a:latin typeface="TT Interphases"/>
                </a:rPr>
                <a:t>uczniów wcale </a:t>
              </a:r>
            </a:p>
            <a:p>
              <a:pPr algn="ctr">
                <a:lnSpc>
                  <a:spcPts val="4809"/>
                </a:lnSpc>
              </a:pPr>
              <a:r>
                <a:rPr lang="en-US" sz="3699">
                  <a:solidFill>
                    <a:srgbClr val="000000"/>
                  </a:solidFill>
                  <a:latin typeface="TT Interphases"/>
                </a:rPr>
                <a:t>nie doświadcza </a:t>
              </a:r>
            </a:p>
            <a:p>
              <a:pPr algn="ctr">
                <a:lnSpc>
                  <a:spcPts val="4809"/>
                </a:lnSpc>
              </a:pPr>
              <a:r>
                <a:rPr lang="en-US" sz="3699">
                  <a:solidFill>
                    <a:srgbClr val="000000"/>
                  </a:solidFill>
                  <a:latin typeface="TT Interphases"/>
                </a:rPr>
                <a:t>w szkole wyśmiewania, prowokowania, izolowania</a:t>
              </a:r>
            </a:p>
            <a:p>
              <a:pPr algn="ctr">
                <a:lnSpc>
                  <a:spcPts val="3249"/>
                </a:lnSpc>
              </a:pPr>
              <a:endParaRPr lang="en-US" sz="3699">
                <a:solidFill>
                  <a:srgbClr val="000000"/>
                </a:solidFill>
                <a:latin typeface="TT Interphases"/>
              </a:endParaRPr>
            </a:p>
            <a:p>
              <a:pPr algn="ctr">
                <a:lnSpc>
                  <a:spcPts val="3249"/>
                </a:lnSpc>
              </a:pPr>
              <a:endParaRPr lang="en-US" sz="3699">
                <a:solidFill>
                  <a:srgbClr val="000000"/>
                </a:solidFill>
                <a:latin typeface="TT Interphase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20815" y="3543754"/>
            <a:ext cx="5246370" cy="5343544"/>
            <a:chOff x="0" y="0"/>
            <a:chExt cx="812800" cy="82785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27855"/>
            </a:xfrm>
            <a:custGeom>
              <a:avLst/>
              <a:gdLst/>
              <a:ahLst/>
              <a:cxnLst/>
              <a:rect l="l" t="t" r="r" b="b"/>
              <a:pathLst>
                <a:path w="812800" h="827855">
                  <a:moveTo>
                    <a:pt x="0" y="0"/>
                  </a:moveTo>
                  <a:lnTo>
                    <a:pt x="812800" y="0"/>
                  </a:lnTo>
                  <a:lnTo>
                    <a:pt x="812800" y="827855"/>
                  </a:lnTo>
                  <a:lnTo>
                    <a:pt x="0" y="827855"/>
                  </a:lnTo>
                  <a:lnTo>
                    <a:pt x="0" y="0"/>
                  </a:lnTo>
                </a:path>
              </a:pathLst>
            </a:custGeom>
            <a:solidFill>
              <a:srgbClr val="F077A7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809"/>
                </a:lnSpc>
              </a:pPr>
              <a:r>
                <a:rPr lang="en-US" sz="3699">
                  <a:solidFill>
                    <a:srgbClr val="FEEFE8"/>
                  </a:solidFill>
                  <a:latin typeface="TT Interphases"/>
                </a:rPr>
                <a:t>uczniów często  doświadcza</a:t>
              </a:r>
            </a:p>
            <a:p>
              <a:pPr algn="ctr">
                <a:lnSpc>
                  <a:spcPts val="4809"/>
                </a:lnSpc>
              </a:pPr>
              <a:r>
                <a:rPr lang="en-US" sz="3699">
                  <a:solidFill>
                    <a:srgbClr val="FEEFE8"/>
                  </a:solidFill>
                  <a:latin typeface="TT Interphases"/>
                </a:rPr>
                <a:t> w szkole wyśmiewania, prowokowania, izolowania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012930" y="2227251"/>
            <a:ext cx="5246370" cy="6660046"/>
            <a:chOff x="0" y="0"/>
            <a:chExt cx="812800" cy="10318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1031815"/>
            </a:xfrm>
            <a:custGeom>
              <a:avLst/>
              <a:gdLst/>
              <a:ahLst/>
              <a:cxnLst/>
              <a:rect l="l" t="t" r="r" b="b"/>
              <a:pathLst>
                <a:path w="812800" h="1031815">
                  <a:moveTo>
                    <a:pt x="0" y="0"/>
                  </a:moveTo>
                  <a:lnTo>
                    <a:pt x="812800" y="0"/>
                  </a:lnTo>
                  <a:lnTo>
                    <a:pt x="812800" y="1031815"/>
                  </a:lnTo>
                  <a:lnTo>
                    <a:pt x="0" y="1031815"/>
                  </a:lnTo>
                  <a:lnTo>
                    <a:pt x="0" y="0"/>
                  </a:lnTo>
                </a:path>
              </a:pathLst>
            </a:custGeom>
            <a:solidFill>
              <a:srgbClr val="D24477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809"/>
                </a:lnSpc>
              </a:pPr>
              <a:r>
                <a:rPr lang="en-US" sz="3699">
                  <a:solidFill>
                    <a:srgbClr val="FEEFE8"/>
                  </a:solidFill>
                  <a:latin typeface="TT Interphases"/>
                </a:rPr>
                <a:t>uczniów rzadko doświadcza </a:t>
              </a:r>
            </a:p>
            <a:p>
              <a:pPr algn="ctr">
                <a:lnSpc>
                  <a:spcPts val="4809"/>
                </a:lnSpc>
              </a:pPr>
              <a:r>
                <a:rPr lang="en-US" sz="3699">
                  <a:solidFill>
                    <a:srgbClr val="FEEFE8"/>
                  </a:solidFill>
                  <a:latin typeface="TT Interphases"/>
                </a:rPr>
                <a:t>w szkole wyśmiewania, prowokowania, izolowania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562684" y="1396893"/>
            <a:ext cx="2146861" cy="214686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TT Interphases Bold"/>
                </a:rPr>
                <a:t>61 %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070569" y="1943573"/>
            <a:ext cx="2146861" cy="214686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TT Interphases Bold"/>
                </a:rPr>
                <a:t>11 %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573729" y="2227251"/>
            <a:ext cx="2146861" cy="214686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TT Interphases Bold"/>
                </a:rPr>
                <a:t>24 %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0" y="444692"/>
            <a:ext cx="11767185" cy="723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4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TT Interphases"/>
              </a:rPr>
              <a:t>RELACJE I POCZUCIE BEZPIECZEŃSTWA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667" y="2041525"/>
            <a:ext cx="17386116" cy="721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</a:pPr>
            <a:endParaRPr/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Szkoła: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73 % uczniów lubi swoją szkołę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63 % uczniów nie wagaruje, 36 % rzadko/czasami, 1% często/bardzo często</a:t>
            </a: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    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079717" y="638460"/>
            <a:ext cx="11811359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TT Interphases Bold"/>
              </a:rPr>
              <a:t>RELACJE I POCZUCIE BEZPIECZEŃSTWA</a:t>
            </a:r>
          </a:p>
        </p:txBody>
      </p:sp>
      <p:sp>
        <p:nvSpPr>
          <p:cNvPr id="4" name="Freeform 4"/>
          <p:cNvSpPr/>
          <p:nvPr/>
        </p:nvSpPr>
        <p:spPr>
          <a:xfrm rot="-10800000">
            <a:off x="293830" y="246490"/>
            <a:ext cx="1469739" cy="1469739"/>
          </a:xfrm>
          <a:custGeom>
            <a:avLst/>
            <a:gdLst/>
            <a:ahLst/>
            <a:cxnLst/>
            <a:rect l="l" t="t" r="r" b="b"/>
            <a:pathLst>
              <a:path w="1469739" h="1469739">
                <a:moveTo>
                  <a:pt x="0" y="0"/>
                </a:moveTo>
                <a:lnTo>
                  <a:pt x="1469740" y="0"/>
                </a:lnTo>
                <a:lnTo>
                  <a:pt x="1469740" y="1469740"/>
                </a:lnTo>
                <a:lnTo>
                  <a:pt x="0" y="1469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667" y="2041525"/>
            <a:ext cx="17214666" cy="787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</a:pPr>
            <a:endParaRPr/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Bezpośredni kontakt z używkami: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  29 % z e-papierosami i papierosami klasycznymi</a:t>
            </a: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  7% z CBD, marihuaną i innymi narkotykami </a:t>
            </a: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  37 % z piwem, wódką, winem i innymi wyrobami alkoholowymi</a:t>
            </a: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  13 % miało kontakt z pornografią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    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079717" y="638460"/>
            <a:ext cx="11811359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TT Interphases Bold"/>
              </a:rPr>
              <a:t>KONTAKT Z UŻYWKAMI</a:t>
            </a:r>
          </a:p>
        </p:txBody>
      </p:sp>
      <p:sp>
        <p:nvSpPr>
          <p:cNvPr id="4" name="Freeform 4"/>
          <p:cNvSpPr/>
          <p:nvPr/>
        </p:nvSpPr>
        <p:spPr>
          <a:xfrm rot="-10800000">
            <a:off x="293830" y="246490"/>
            <a:ext cx="1469739" cy="1469739"/>
          </a:xfrm>
          <a:custGeom>
            <a:avLst/>
            <a:gdLst/>
            <a:ahLst/>
            <a:cxnLst/>
            <a:rect l="l" t="t" r="r" b="b"/>
            <a:pathLst>
              <a:path w="1469739" h="1469739">
                <a:moveTo>
                  <a:pt x="0" y="0"/>
                </a:moveTo>
                <a:lnTo>
                  <a:pt x="1469740" y="0"/>
                </a:lnTo>
                <a:lnTo>
                  <a:pt x="1469740" y="1469740"/>
                </a:lnTo>
                <a:lnTo>
                  <a:pt x="0" y="1469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667" y="2041525"/>
            <a:ext cx="17214666" cy="8531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</a:pPr>
            <a:endParaRPr/>
          </a:p>
          <a:p>
            <a:pPr algn="just">
              <a:lnSpc>
                <a:spcPts val="5199"/>
              </a:lnSpc>
            </a:pPr>
            <a:endParaRPr/>
          </a:p>
          <a:p>
            <a:pPr algn="just">
              <a:lnSpc>
                <a:spcPts val="5199"/>
              </a:lnSpc>
            </a:pPr>
            <a:endParaRPr/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36 % rozwija wszystkie swoje pasje 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44 % rozwija część swoich zainteresowań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15 % nie ma możliwości rozwijania swoich pasji  i zainteresowań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    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079717" y="638460"/>
            <a:ext cx="15671617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TT Interphases Bold"/>
              </a:rPr>
              <a:t>MOŻLIWOŚĆ ROZWIJANIA PASJI I ZAINTERESOWAŃ</a:t>
            </a:r>
          </a:p>
        </p:txBody>
      </p:sp>
      <p:sp>
        <p:nvSpPr>
          <p:cNvPr id="4" name="Freeform 4"/>
          <p:cNvSpPr/>
          <p:nvPr/>
        </p:nvSpPr>
        <p:spPr>
          <a:xfrm rot="-10800000">
            <a:off x="293830" y="246490"/>
            <a:ext cx="1469739" cy="1469739"/>
          </a:xfrm>
          <a:custGeom>
            <a:avLst/>
            <a:gdLst/>
            <a:ahLst/>
            <a:cxnLst/>
            <a:rect l="l" t="t" r="r" b="b"/>
            <a:pathLst>
              <a:path w="1469739" h="1469739">
                <a:moveTo>
                  <a:pt x="0" y="0"/>
                </a:moveTo>
                <a:lnTo>
                  <a:pt x="1469740" y="0"/>
                </a:lnTo>
                <a:lnTo>
                  <a:pt x="1469740" y="1469740"/>
                </a:lnTo>
                <a:lnTo>
                  <a:pt x="0" y="1469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8333" y="2727325"/>
            <a:ext cx="17751333" cy="721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60 % nie doświadczyło cyberprzemocy</a:t>
            </a: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29 % doświadczyło cyberprzemocy ze strony nieznanych osób</a:t>
            </a: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16 % doświadczyło cyberprzemocy ze strony innych uczniów naszej szkoły</a:t>
            </a: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19 % nie ma poczucia, że spędza za dużo czasu przed telefonem, komputerem, 55 % rzadko /czasami</a:t>
            </a: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26 % uważa, że spędza za dużo czasu przed telefonem, komputerem</a:t>
            </a: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48 % nie czuje złości, niepokoju lub gniewu, kiedy musi wyłączyć</a:t>
            </a: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      telefon, komputer, 39 % rzadko lub czasami  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079717" y="638460"/>
            <a:ext cx="15671617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TT Interphases Bold"/>
              </a:rPr>
              <a:t>KORZYSTANIE Z MULTIMEDIÓW</a:t>
            </a:r>
          </a:p>
        </p:txBody>
      </p:sp>
      <p:sp>
        <p:nvSpPr>
          <p:cNvPr id="4" name="Freeform 4"/>
          <p:cNvSpPr/>
          <p:nvPr/>
        </p:nvSpPr>
        <p:spPr>
          <a:xfrm rot="-10800000">
            <a:off x="293830" y="246490"/>
            <a:ext cx="1469739" cy="1469739"/>
          </a:xfrm>
          <a:custGeom>
            <a:avLst/>
            <a:gdLst/>
            <a:ahLst/>
            <a:cxnLst/>
            <a:rect l="l" t="t" r="r" b="b"/>
            <a:pathLst>
              <a:path w="1469739" h="1469739">
                <a:moveTo>
                  <a:pt x="0" y="0"/>
                </a:moveTo>
                <a:lnTo>
                  <a:pt x="1469740" y="0"/>
                </a:lnTo>
                <a:lnTo>
                  <a:pt x="1469740" y="1469740"/>
                </a:lnTo>
                <a:lnTo>
                  <a:pt x="0" y="1469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8333" y="2727325"/>
            <a:ext cx="17751333" cy="787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81 % uważa się za osobę, z którą warto się przyjaźnić</a:t>
            </a: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65 % ma poczucie szczęścia</a:t>
            </a: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71 % potrafi radzić sobie ze złością</a:t>
            </a: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63 % radzi sobie ze stresem</a:t>
            </a: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32 % często i bardzo często odczuwa smutek, 58  % rzadko/czasami, 10 % deklaruje, że nigdy nie bywa im smutno</a:t>
            </a: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tylko 8 % nie odczuwa przemęczenia</a:t>
            </a: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63 % ma problemy ze snem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079717" y="638460"/>
            <a:ext cx="15671617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TT Interphases Bold"/>
              </a:rPr>
              <a:t>SAMOOCENA I SAMOPOCZUCIE</a:t>
            </a:r>
          </a:p>
        </p:txBody>
      </p:sp>
      <p:sp>
        <p:nvSpPr>
          <p:cNvPr id="4" name="Freeform 4"/>
          <p:cNvSpPr/>
          <p:nvPr/>
        </p:nvSpPr>
        <p:spPr>
          <a:xfrm rot="-10800000">
            <a:off x="293830" y="246490"/>
            <a:ext cx="1469739" cy="1469739"/>
          </a:xfrm>
          <a:custGeom>
            <a:avLst/>
            <a:gdLst/>
            <a:ahLst/>
            <a:cxnLst/>
            <a:rect l="l" t="t" r="r" b="b"/>
            <a:pathLst>
              <a:path w="1469739" h="1469739">
                <a:moveTo>
                  <a:pt x="0" y="0"/>
                </a:moveTo>
                <a:lnTo>
                  <a:pt x="1469740" y="0"/>
                </a:lnTo>
                <a:lnTo>
                  <a:pt x="1469740" y="1469740"/>
                </a:lnTo>
                <a:lnTo>
                  <a:pt x="0" y="1469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8333" y="2727325"/>
            <a:ext cx="17751333" cy="721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18 % twierdzi, że rodzice wymagają za dużo od dzieci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40 % uważa, że nauczyciele wymagają za dużo od uczniów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40 % wymaga od siebie za dużo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dla 74 % nauka jest ważna  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60 % ogólnie nie lubi się uczyć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079717" y="638460"/>
            <a:ext cx="15671617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TT Interphases Bold"/>
              </a:rPr>
              <a:t>STOSUNEK DO NAUKI</a:t>
            </a:r>
          </a:p>
        </p:txBody>
      </p:sp>
      <p:sp>
        <p:nvSpPr>
          <p:cNvPr id="4" name="Freeform 4"/>
          <p:cNvSpPr/>
          <p:nvPr/>
        </p:nvSpPr>
        <p:spPr>
          <a:xfrm rot="-10800000">
            <a:off x="293830" y="246490"/>
            <a:ext cx="1469739" cy="1469739"/>
          </a:xfrm>
          <a:custGeom>
            <a:avLst/>
            <a:gdLst/>
            <a:ahLst/>
            <a:cxnLst/>
            <a:rect l="l" t="t" r="r" b="b"/>
            <a:pathLst>
              <a:path w="1469739" h="1469739">
                <a:moveTo>
                  <a:pt x="0" y="0"/>
                </a:moveTo>
                <a:lnTo>
                  <a:pt x="1469740" y="0"/>
                </a:lnTo>
                <a:lnTo>
                  <a:pt x="1469740" y="1469740"/>
                </a:lnTo>
                <a:lnTo>
                  <a:pt x="0" y="1469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01515" y="2575213"/>
            <a:ext cx="3394822" cy="5103460"/>
            <a:chOff x="0" y="0"/>
            <a:chExt cx="422402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24020" cy="6350000"/>
            </a:xfrm>
            <a:custGeom>
              <a:avLst/>
              <a:gdLst/>
              <a:ahLst/>
              <a:cxnLst/>
              <a:rect l="l" t="t" r="r" b="b"/>
              <a:pathLst>
                <a:path w="4224020" h="6350000">
                  <a:moveTo>
                    <a:pt x="4224020" y="6350000"/>
                  </a:moveTo>
                  <a:lnTo>
                    <a:pt x="2441575" y="6350000"/>
                  </a:lnTo>
                  <a:cubicBezTo>
                    <a:pt x="1093089" y="6350000"/>
                    <a:pt x="0" y="5256911"/>
                    <a:pt x="0" y="3908425"/>
                  </a:cubicBezTo>
                  <a:lnTo>
                    <a:pt x="0" y="0"/>
                  </a:lnTo>
                  <a:lnTo>
                    <a:pt x="1782445" y="0"/>
                  </a:lnTo>
                  <a:cubicBezTo>
                    <a:pt x="3130931" y="0"/>
                    <a:pt x="4224020" y="1093089"/>
                    <a:pt x="4224020" y="2441575"/>
                  </a:cubicBezTo>
                  <a:lnTo>
                    <a:pt x="4224020" y="6350000"/>
                  </a:lnTo>
                </a:path>
              </a:pathLst>
            </a:custGeom>
            <a:solidFill>
              <a:srgbClr val="F077A7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Freeform 4"/>
          <p:cNvSpPr/>
          <p:nvPr/>
        </p:nvSpPr>
        <p:spPr>
          <a:xfrm flipH="1">
            <a:off x="16996336" y="6604109"/>
            <a:ext cx="3682891" cy="3682891"/>
          </a:xfrm>
          <a:custGeom>
            <a:avLst/>
            <a:gdLst/>
            <a:ahLst/>
            <a:cxnLst/>
            <a:rect l="l" t="t" r="r" b="b"/>
            <a:pathLst>
              <a:path w="3682891" h="3682891">
                <a:moveTo>
                  <a:pt x="3682892" y="0"/>
                </a:moveTo>
                <a:lnTo>
                  <a:pt x="0" y="0"/>
                </a:lnTo>
                <a:lnTo>
                  <a:pt x="0" y="3682891"/>
                </a:lnTo>
                <a:lnTo>
                  <a:pt x="3682892" y="3682891"/>
                </a:lnTo>
                <a:lnTo>
                  <a:pt x="368289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 flipH="1">
            <a:off x="15417854" y="-928854"/>
            <a:ext cx="3682891" cy="3682891"/>
          </a:xfrm>
          <a:custGeom>
            <a:avLst/>
            <a:gdLst/>
            <a:ahLst/>
            <a:cxnLst/>
            <a:rect l="l" t="t" r="r" b="b"/>
            <a:pathLst>
              <a:path w="3682891" h="3682891">
                <a:moveTo>
                  <a:pt x="3682892" y="0"/>
                </a:moveTo>
                <a:lnTo>
                  <a:pt x="0" y="0"/>
                </a:lnTo>
                <a:lnTo>
                  <a:pt x="0" y="3682892"/>
                </a:lnTo>
                <a:lnTo>
                  <a:pt x="3682892" y="3682892"/>
                </a:lnTo>
                <a:lnTo>
                  <a:pt x="368289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14400448" y="7678673"/>
            <a:ext cx="2595888" cy="2595888"/>
          </a:xfrm>
          <a:custGeom>
            <a:avLst/>
            <a:gdLst/>
            <a:ahLst/>
            <a:cxnLst/>
            <a:rect l="l" t="t" r="r" b="b"/>
            <a:pathLst>
              <a:path w="2595888" h="2595888">
                <a:moveTo>
                  <a:pt x="0" y="0"/>
                </a:moveTo>
                <a:lnTo>
                  <a:pt x="2595888" y="0"/>
                </a:lnTo>
                <a:lnTo>
                  <a:pt x="2595888" y="2595888"/>
                </a:lnTo>
                <a:lnTo>
                  <a:pt x="0" y="25958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16996336" y="5830054"/>
            <a:ext cx="774055" cy="774055"/>
          </a:xfrm>
          <a:custGeom>
            <a:avLst/>
            <a:gdLst/>
            <a:ahLst/>
            <a:cxnLst/>
            <a:rect l="l" t="t" r="r" b="b"/>
            <a:pathLst>
              <a:path w="774055" h="774055">
                <a:moveTo>
                  <a:pt x="0" y="0"/>
                </a:moveTo>
                <a:lnTo>
                  <a:pt x="774055" y="0"/>
                </a:lnTo>
                <a:lnTo>
                  <a:pt x="774055" y="774055"/>
                </a:lnTo>
                <a:lnTo>
                  <a:pt x="0" y="7740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TextBox 8"/>
          <p:cNvSpPr txBox="1"/>
          <p:nvPr/>
        </p:nvSpPr>
        <p:spPr>
          <a:xfrm>
            <a:off x="1028700" y="226792"/>
            <a:ext cx="12572815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TT Interphases Bold"/>
              </a:rPr>
              <a:t>Uczniowie – uchodźcy wojenni z Ukrainy</a:t>
            </a:r>
          </a:p>
          <a:p>
            <a:pPr algn="ctr">
              <a:lnSpc>
                <a:spcPts val="5400"/>
              </a:lnSpc>
            </a:pPr>
            <a:endParaRPr lang="en-US" sz="4500">
              <a:solidFill>
                <a:srgbClr val="000000"/>
              </a:solidFill>
              <a:latin typeface="TT Interphases Bold"/>
            </a:endParaRPr>
          </a:p>
          <a:p>
            <a:pPr algn="ctr">
              <a:lnSpc>
                <a:spcPts val="5400"/>
              </a:lnSpc>
            </a:pPr>
            <a:endParaRPr lang="en-US" sz="4500">
              <a:solidFill>
                <a:srgbClr val="000000"/>
              </a:solidFill>
              <a:latin typeface="TT Interphase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77190" y="2531229"/>
            <a:ext cx="12504528" cy="655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Celem ankiety było uzyskaniu odpowiedzi na pytania badawcze dotyczące adaptacji w naszej szkole uczniów, którzy trafili do nas w wyniku działań wojennych na terenie Ukrainy. </a:t>
            </a:r>
          </a:p>
          <a:p>
            <a:pPr>
              <a:lnSpc>
                <a:spcPts val="5199"/>
              </a:lnSpc>
            </a:pPr>
            <a:endParaRPr lang="en-US" sz="3999">
              <a:solidFill>
                <a:srgbClr val="000000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Ankieta była opracowana w języku ukraińskim i w języku polskim do wyboru.</a:t>
            </a:r>
          </a:p>
          <a:p>
            <a:pPr>
              <a:lnSpc>
                <a:spcPts val="5199"/>
              </a:lnSpc>
            </a:pPr>
            <a:endParaRPr lang="en-US" sz="3999">
              <a:solidFill>
                <a:srgbClr val="000000"/>
              </a:solidFill>
              <a:latin typeface="TT Interphases"/>
            </a:endParaRPr>
          </a:p>
          <a:p>
            <a:pPr>
              <a:lnSpc>
                <a:spcPts val="5199"/>
              </a:lnSpc>
            </a:pPr>
            <a:endParaRPr lang="en-US" sz="3999">
              <a:solidFill>
                <a:srgbClr val="000000"/>
              </a:solidFill>
              <a:latin typeface="TT Interphases"/>
            </a:endParaRPr>
          </a:p>
          <a:p>
            <a:pPr>
              <a:lnSpc>
                <a:spcPts val="5199"/>
              </a:lnSpc>
            </a:pPr>
            <a:endParaRPr lang="en-US" sz="3999">
              <a:solidFill>
                <a:srgbClr val="000000"/>
              </a:solidFill>
              <a:latin typeface="TT Interphase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4524549" y="-1486691"/>
            <a:ext cx="9006759" cy="13539926"/>
            <a:chOff x="0" y="0"/>
            <a:chExt cx="422402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24020" cy="6350000"/>
            </a:xfrm>
            <a:custGeom>
              <a:avLst/>
              <a:gdLst/>
              <a:ahLst/>
              <a:cxnLst/>
              <a:rect l="l" t="t" r="r" b="b"/>
              <a:pathLst>
                <a:path w="4224020" h="6350000">
                  <a:moveTo>
                    <a:pt x="4224020" y="6350000"/>
                  </a:moveTo>
                  <a:lnTo>
                    <a:pt x="2441575" y="6350000"/>
                  </a:lnTo>
                  <a:cubicBezTo>
                    <a:pt x="1093089" y="6350000"/>
                    <a:pt x="0" y="5256911"/>
                    <a:pt x="0" y="3908425"/>
                  </a:cubicBezTo>
                  <a:lnTo>
                    <a:pt x="0" y="0"/>
                  </a:lnTo>
                  <a:lnTo>
                    <a:pt x="1782445" y="0"/>
                  </a:lnTo>
                  <a:cubicBezTo>
                    <a:pt x="3130931" y="0"/>
                    <a:pt x="4224020" y="1093089"/>
                    <a:pt x="4224020" y="2441575"/>
                  </a:cubicBezTo>
                  <a:lnTo>
                    <a:pt x="4224020" y="6350000"/>
                  </a:lnTo>
                </a:path>
              </a:pathLst>
            </a:custGeom>
            <a:solidFill>
              <a:srgbClr val="F077A7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Freeform 4"/>
          <p:cNvSpPr/>
          <p:nvPr/>
        </p:nvSpPr>
        <p:spPr>
          <a:xfrm rot="-5338113">
            <a:off x="13768646" y="7355282"/>
            <a:ext cx="1762020" cy="1762020"/>
          </a:xfrm>
          <a:custGeom>
            <a:avLst/>
            <a:gdLst/>
            <a:ahLst/>
            <a:cxnLst/>
            <a:rect l="l" t="t" r="r" b="b"/>
            <a:pathLst>
              <a:path w="1762020" h="1762020">
                <a:moveTo>
                  <a:pt x="0" y="0"/>
                </a:moveTo>
                <a:lnTo>
                  <a:pt x="1762020" y="0"/>
                </a:lnTo>
                <a:lnTo>
                  <a:pt x="1762020" y="1762020"/>
                </a:lnTo>
                <a:lnTo>
                  <a:pt x="0" y="1762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 rot="-5338113" flipV="1">
            <a:off x="1208864" y="2768075"/>
            <a:ext cx="1039826" cy="1039826"/>
          </a:xfrm>
          <a:custGeom>
            <a:avLst/>
            <a:gdLst/>
            <a:ahLst/>
            <a:cxnLst/>
            <a:rect l="l" t="t" r="r" b="b"/>
            <a:pathLst>
              <a:path w="1039826" h="1039826">
                <a:moveTo>
                  <a:pt x="0" y="1039826"/>
                </a:moveTo>
                <a:lnTo>
                  <a:pt x="1039826" y="1039826"/>
                </a:lnTo>
                <a:lnTo>
                  <a:pt x="1039826" y="0"/>
                </a:lnTo>
                <a:lnTo>
                  <a:pt x="0" y="0"/>
                </a:lnTo>
                <a:lnTo>
                  <a:pt x="0" y="10398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 rot="-5400000">
            <a:off x="11307287" y="-704430"/>
            <a:ext cx="3466261" cy="3466261"/>
          </a:xfrm>
          <a:custGeom>
            <a:avLst/>
            <a:gdLst/>
            <a:ahLst/>
            <a:cxnLst/>
            <a:rect l="l" t="t" r="r" b="b"/>
            <a:pathLst>
              <a:path w="3466261" h="3466261">
                <a:moveTo>
                  <a:pt x="0" y="0"/>
                </a:moveTo>
                <a:lnTo>
                  <a:pt x="3466261" y="0"/>
                </a:lnTo>
                <a:lnTo>
                  <a:pt x="3466261" y="3466260"/>
                </a:lnTo>
                <a:lnTo>
                  <a:pt x="0" y="34662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 rot="-10800000">
            <a:off x="612440" y="5838113"/>
            <a:ext cx="2776700" cy="2776700"/>
          </a:xfrm>
          <a:custGeom>
            <a:avLst/>
            <a:gdLst/>
            <a:ahLst/>
            <a:cxnLst/>
            <a:rect l="l" t="t" r="r" b="b"/>
            <a:pathLst>
              <a:path w="2776700" h="2776700">
                <a:moveTo>
                  <a:pt x="0" y="0"/>
                </a:moveTo>
                <a:lnTo>
                  <a:pt x="2776700" y="0"/>
                </a:lnTo>
                <a:lnTo>
                  <a:pt x="2776700" y="2776700"/>
                </a:lnTo>
                <a:lnTo>
                  <a:pt x="0" y="27767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 rot="-5400000">
            <a:off x="15797891" y="779892"/>
            <a:ext cx="1821922" cy="1821922"/>
          </a:xfrm>
          <a:custGeom>
            <a:avLst/>
            <a:gdLst/>
            <a:ahLst/>
            <a:cxnLst/>
            <a:rect l="l" t="t" r="r" b="b"/>
            <a:pathLst>
              <a:path w="1821922" h="1821922">
                <a:moveTo>
                  <a:pt x="0" y="0"/>
                </a:moveTo>
                <a:lnTo>
                  <a:pt x="1821922" y="0"/>
                </a:lnTo>
                <a:lnTo>
                  <a:pt x="1821922" y="1821922"/>
                </a:lnTo>
                <a:lnTo>
                  <a:pt x="0" y="18219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TextBox 9"/>
          <p:cNvSpPr txBox="1"/>
          <p:nvPr/>
        </p:nvSpPr>
        <p:spPr>
          <a:xfrm>
            <a:off x="3638344" y="2749275"/>
            <a:ext cx="11422791" cy="534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>
                <a:solidFill>
                  <a:srgbClr val="000000"/>
                </a:solidFill>
                <a:latin typeface="TT Interphases Bold"/>
              </a:rPr>
              <a:t>DIAGNOZA </a:t>
            </a:r>
          </a:p>
          <a:p>
            <a:pPr algn="ctr">
              <a:lnSpc>
                <a:spcPts val="6000"/>
              </a:lnSpc>
            </a:pPr>
            <a:r>
              <a:rPr lang="en-US" sz="5000">
                <a:solidFill>
                  <a:srgbClr val="000000"/>
                </a:solidFill>
                <a:latin typeface="TT Interphases Bold"/>
              </a:rPr>
              <a:t>W ZAKRESIE WYSTĘPUJĄCYCH </a:t>
            </a:r>
          </a:p>
          <a:p>
            <a:pPr algn="ctr">
              <a:lnSpc>
                <a:spcPts val="6000"/>
              </a:lnSpc>
            </a:pPr>
            <a:r>
              <a:rPr lang="en-US" sz="5000">
                <a:solidFill>
                  <a:srgbClr val="000000"/>
                </a:solidFill>
                <a:latin typeface="TT Interphases Bold"/>
              </a:rPr>
              <a:t>W ŚRODOWISKU SZKOLNYM </a:t>
            </a:r>
          </a:p>
          <a:p>
            <a:pPr algn="ctr">
              <a:lnSpc>
                <a:spcPts val="6000"/>
              </a:lnSpc>
            </a:pPr>
            <a:r>
              <a:rPr lang="en-US" sz="5000">
                <a:solidFill>
                  <a:srgbClr val="000000"/>
                </a:solidFill>
                <a:latin typeface="TT Interphases Bold"/>
              </a:rPr>
              <a:t>POTRZEB ROZWOJOWYCH UCZNIÓW,</a:t>
            </a:r>
          </a:p>
          <a:p>
            <a:pPr algn="ctr">
              <a:lnSpc>
                <a:spcPts val="6000"/>
              </a:lnSpc>
            </a:pPr>
            <a:r>
              <a:rPr lang="en-US" sz="5000">
                <a:solidFill>
                  <a:srgbClr val="000000"/>
                </a:solidFill>
                <a:latin typeface="TT Interphases Bold"/>
              </a:rPr>
              <a:t> W TYM CZYNNIKÓW CHRONIĄCYCH </a:t>
            </a:r>
          </a:p>
          <a:p>
            <a:pPr algn="ctr">
              <a:lnSpc>
                <a:spcPts val="6000"/>
              </a:lnSpc>
            </a:pPr>
            <a:r>
              <a:rPr lang="en-US" sz="5000">
                <a:solidFill>
                  <a:srgbClr val="000000"/>
                </a:solidFill>
                <a:latin typeface="TT Interphases Bold"/>
              </a:rPr>
              <a:t>I CZYNNIKÓW RYZYKA</a:t>
            </a:r>
          </a:p>
          <a:p>
            <a:pPr algn="ctr">
              <a:lnSpc>
                <a:spcPts val="6000"/>
              </a:lnSpc>
            </a:pPr>
            <a:endParaRPr lang="en-US" sz="5000">
              <a:solidFill>
                <a:srgbClr val="000000"/>
              </a:solidFill>
              <a:latin typeface="TT Interphases 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8333" y="1844675"/>
            <a:ext cx="17751333" cy="655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Badania wskazują, że 100 % ankietowanych uczniów uważa, że po przybyciu </a:t>
            </a: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do naszej szkoły odczuli zainteresowanie swoją osobą uczniów z Polski. 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Zdecydowana większość badanych potwierdza, że znalazło kolegów wśród polskich uczniów. Potrafią wymienić imiona uczniów, z którymi siedzą </a:t>
            </a: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w ławkach. Większość z nich z chęcią uczestniczyłoby w szkolnych wycieczkach wspólnie ze swoją klasą. 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Duża część badanych zna pomieszczenia w szkole, które potrzebują np. klasy, sale gimnastyczne, toalety.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8333" y="1844675"/>
            <a:ext cx="17751333" cy="721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Mimo trudności ze zrozumieniem poleceń nauczycieli w języku polskim, ulubionym przedmiotem dla Ukraińców jest matematyka. Niestety na lekcjach najlepiej lubią rozmawiać z kolegami. 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Niepokojącym zjawiskiem wskazanym w badaniu, na które należy zwrócić uwagę w przyszłym roku szkolnym jest obrażanie uczniów ukraińskich, czego doświadczyła połowa ankietowanych. 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Mimo tego wszyscy badani uczniowie oświadczyli, że nie chcą zmienić szkoły nawet jeśli mieliby taką możliwość.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383364" y="2284192"/>
            <a:ext cx="3394822" cy="5103460"/>
            <a:chOff x="0" y="0"/>
            <a:chExt cx="422402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24020" cy="6350000"/>
            </a:xfrm>
            <a:custGeom>
              <a:avLst/>
              <a:gdLst/>
              <a:ahLst/>
              <a:cxnLst/>
              <a:rect l="l" t="t" r="r" b="b"/>
              <a:pathLst>
                <a:path w="4224020" h="6350000">
                  <a:moveTo>
                    <a:pt x="4224020" y="6350000"/>
                  </a:moveTo>
                  <a:lnTo>
                    <a:pt x="2441575" y="6350000"/>
                  </a:lnTo>
                  <a:cubicBezTo>
                    <a:pt x="1093089" y="6350000"/>
                    <a:pt x="0" y="5256911"/>
                    <a:pt x="0" y="3908425"/>
                  </a:cubicBezTo>
                  <a:lnTo>
                    <a:pt x="0" y="0"/>
                  </a:lnTo>
                  <a:lnTo>
                    <a:pt x="1782445" y="0"/>
                  </a:lnTo>
                  <a:cubicBezTo>
                    <a:pt x="3130931" y="0"/>
                    <a:pt x="4224020" y="1093089"/>
                    <a:pt x="4224020" y="2441575"/>
                  </a:cubicBezTo>
                  <a:lnTo>
                    <a:pt x="4224020" y="6350000"/>
                  </a:lnTo>
                </a:path>
              </a:pathLst>
            </a:custGeom>
            <a:solidFill>
              <a:srgbClr val="F077A7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Freeform 4"/>
          <p:cNvSpPr/>
          <p:nvPr/>
        </p:nvSpPr>
        <p:spPr>
          <a:xfrm flipH="1">
            <a:off x="16996336" y="6604109"/>
            <a:ext cx="3682891" cy="3682891"/>
          </a:xfrm>
          <a:custGeom>
            <a:avLst/>
            <a:gdLst/>
            <a:ahLst/>
            <a:cxnLst/>
            <a:rect l="l" t="t" r="r" b="b"/>
            <a:pathLst>
              <a:path w="3682891" h="3682891">
                <a:moveTo>
                  <a:pt x="3682892" y="0"/>
                </a:moveTo>
                <a:lnTo>
                  <a:pt x="0" y="0"/>
                </a:lnTo>
                <a:lnTo>
                  <a:pt x="0" y="3682891"/>
                </a:lnTo>
                <a:lnTo>
                  <a:pt x="3682892" y="3682891"/>
                </a:lnTo>
                <a:lnTo>
                  <a:pt x="368289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 flipH="1">
            <a:off x="15417854" y="-928854"/>
            <a:ext cx="3682891" cy="3682891"/>
          </a:xfrm>
          <a:custGeom>
            <a:avLst/>
            <a:gdLst/>
            <a:ahLst/>
            <a:cxnLst/>
            <a:rect l="l" t="t" r="r" b="b"/>
            <a:pathLst>
              <a:path w="3682891" h="3682891">
                <a:moveTo>
                  <a:pt x="3682892" y="0"/>
                </a:moveTo>
                <a:lnTo>
                  <a:pt x="0" y="0"/>
                </a:lnTo>
                <a:lnTo>
                  <a:pt x="0" y="3682892"/>
                </a:lnTo>
                <a:lnTo>
                  <a:pt x="3682892" y="3682892"/>
                </a:lnTo>
                <a:lnTo>
                  <a:pt x="368289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16085420" y="7809954"/>
            <a:ext cx="2595888" cy="2595888"/>
          </a:xfrm>
          <a:custGeom>
            <a:avLst/>
            <a:gdLst/>
            <a:ahLst/>
            <a:cxnLst/>
            <a:rect l="l" t="t" r="r" b="b"/>
            <a:pathLst>
              <a:path w="2595888" h="2595888">
                <a:moveTo>
                  <a:pt x="0" y="0"/>
                </a:moveTo>
                <a:lnTo>
                  <a:pt x="2595887" y="0"/>
                </a:lnTo>
                <a:lnTo>
                  <a:pt x="2595887" y="2595888"/>
                </a:lnTo>
                <a:lnTo>
                  <a:pt x="0" y="25958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16996336" y="5830054"/>
            <a:ext cx="774055" cy="774055"/>
          </a:xfrm>
          <a:custGeom>
            <a:avLst/>
            <a:gdLst/>
            <a:ahLst/>
            <a:cxnLst/>
            <a:rect l="l" t="t" r="r" b="b"/>
            <a:pathLst>
              <a:path w="774055" h="774055">
                <a:moveTo>
                  <a:pt x="0" y="0"/>
                </a:moveTo>
                <a:lnTo>
                  <a:pt x="774055" y="0"/>
                </a:lnTo>
                <a:lnTo>
                  <a:pt x="774055" y="774055"/>
                </a:lnTo>
                <a:lnTo>
                  <a:pt x="0" y="7740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TextBox 8"/>
          <p:cNvSpPr txBox="1"/>
          <p:nvPr/>
        </p:nvSpPr>
        <p:spPr>
          <a:xfrm>
            <a:off x="1028700" y="226792"/>
            <a:ext cx="14270225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TT Interphases Bold"/>
              </a:rPr>
              <a:t>Rodzice uczniów – uchodźców wojennych z Ukrainy</a:t>
            </a:r>
          </a:p>
          <a:p>
            <a:pPr algn="ctr">
              <a:lnSpc>
                <a:spcPts val="5400"/>
              </a:lnSpc>
            </a:pPr>
            <a:endParaRPr lang="en-US" sz="4500">
              <a:solidFill>
                <a:srgbClr val="000000"/>
              </a:solidFill>
              <a:latin typeface="TT Interphases Bold"/>
            </a:endParaRPr>
          </a:p>
          <a:p>
            <a:pPr algn="ctr">
              <a:lnSpc>
                <a:spcPts val="5400"/>
              </a:lnSpc>
            </a:pPr>
            <a:endParaRPr lang="en-US" sz="4500">
              <a:solidFill>
                <a:srgbClr val="000000"/>
              </a:solidFill>
              <a:latin typeface="TT Interphase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15918" y="874492"/>
            <a:ext cx="16680419" cy="918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</a:pPr>
            <a:endParaRPr/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Ankieta dla rodziców ukraińskich uczniów została opracowana </a:t>
            </a: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w dwóch językach do wyboru: polskim i ukraińskim. Pytania skierowane do rodziców dotyczyły trudności z jakimi mierzą się ich dzieci od chwili przyjazdu do Polski oraz form pomocy jakich oczekują od szkoły.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000000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Dodatkowo rodzice zostali poproszeni o ocenę naszych działań od momentu przyjęcia ich dziecka do szkoły oraz poczucia dziecka w naszej placówce.</a:t>
            </a:r>
          </a:p>
          <a:p>
            <a:pPr>
              <a:lnSpc>
                <a:spcPts val="5199"/>
              </a:lnSpc>
            </a:pPr>
            <a:endParaRPr lang="en-US" sz="3999">
              <a:solidFill>
                <a:srgbClr val="000000"/>
              </a:solidFill>
              <a:latin typeface="TT Interphases"/>
            </a:endParaRPr>
          </a:p>
          <a:p>
            <a:pPr>
              <a:lnSpc>
                <a:spcPts val="5199"/>
              </a:lnSpc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Niestety mimo wielu prób z przyczyn niezależnych od zespołu nie udało się przeprowadzić tych badań.</a:t>
            </a:r>
          </a:p>
          <a:p>
            <a:pPr>
              <a:lnSpc>
                <a:spcPts val="5199"/>
              </a:lnSpc>
            </a:pPr>
            <a:endParaRPr lang="en-US" sz="3999">
              <a:solidFill>
                <a:srgbClr val="000000"/>
              </a:solidFill>
              <a:latin typeface="TT Interphases"/>
            </a:endParaRPr>
          </a:p>
          <a:p>
            <a:pPr>
              <a:lnSpc>
                <a:spcPts val="5199"/>
              </a:lnSpc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We wrześniu 2023 r. zespół przeprowadzi badania ponownie.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01515" y="2575213"/>
            <a:ext cx="3394822" cy="5103460"/>
            <a:chOff x="0" y="0"/>
            <a:chExt cx="422402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24020" cy="6350000"/>
            </a:xfrm>
            <a:custGeom>
              <a:avLst/>
              <a:gdLst/>
              <a:ahLst/>
              <a:cxnLst/>
              <a:rect l="l" t="t" r="r" b="b"/>
              <a:pathLst>
                <a:path w="4224020" h="6350000">
                  <a:moveTo>
                    <a:pt x="4224020" y="6350000"/>
                  </a:moveTo>
                  <a:lnTo>
                    <a:pt x="2441575" y="6350000"/>
                  </a:lnTo>
                  <a:cubicBezTo>
                    <a:pt x="1093089" y="6350000"/>
                    <a:pt x="0" y="5256911"/>
                    <a:pt x="0" y="3908425"/>
                  </a:cubicBezTo>
                  <a:lnTo>
                    <a:pt x="0" y="0"/>
                  </a:lnTo>
                  <a:lnTo>
                    <a:pt x="1782445" y="0"/>
                  </a:lnTo>
                  <a:cubicBezTo>
                    <a:pt x="3130931" y="0"/>
                    <a:pt x="4224020" y="1093089"/>
                    <a:pt x="4224020" y="2441575"/>
                  </a:cubicBezTo>
                  <a:lnTo>
                    <a:pt x="4224020" y="6350000"/>
                  </a:lnTo>
                </a:path>
              </a:pathLst>
            </a:custGeom>
            <a:solidFill>
              <a:srgbClr val="F077A7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Freeform 4"/>
          <p:cNvSpPr/>
          <p:nvPr/>
        </p:nvSpPr>
        <p:spPr>
          <a:xfrm flipH="1">
            <a:off x="16996336" y="6604109"/>
            <a:ext cx="3682891" cy="3682891"/>
          </a:xfrm>
          <a:custGeom>
            <a:avLst/>
            <a:gdLst/>
            <a:ahLst/>
            <a:cxnLst/>
            <a:rect l="l" t="t" r="r" b="b"/>
            <a:pathLst>
              <a:path w="3682891" h="3682891">
                <a:moveTo>
                  <a:pt x="3682892" y="0"/>
                </a:moveTo>
                <a:lnTo>
                  <a:pt x="0" y="0"/>
                </a:lnTo>
                <a:lnTo>
                  <a:pt x="0" y="3682891"/>
                </a:lnTo>
                <a:lnTo>
                  <a:pt x="3682892" y="3682891"/>
                </a:lnTo>
                <a:lnTo>
                  <a:pt x="368289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 flipH="1">
            <a:off x="15417854" y="-928854"/>
            <a:ext cx="3682891" cy="3682891"/>
          </a:xfrm>
          <a:custGeom>
            <a:avLst/>
            <a:gdLst/>
            <a:ahLst/>
            <a:cxnLst/>
            <a:rect l="l" t="t" r="r" b="b"/>
            <a:pathLst>
              <a:path w="3682891" h="3682891">
                <a:moveTo>
                  <a:pt x="3682892" y="0"/>
                </a:moveTo>
                <a:lnTo>
                  <a:pt x="0" y="0"/>
                </a:lnTo>
                <a:lnTo>
                  <a:pt x="0" y="3682892"/>
                </a:lnTo>
                <a:lnTo>
                  <a:pt x="3682892" y="3682892"/>
                </a:lnTo>
                <a:lnTo>
                  <a:pt x="368289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14400448" y="7678673"/>
            <a:ext cx="2595888" cy="2595888"/>
          </a:xfrm>
          <a:custGeom>
            <a:avLst/>
            <a:gdLst/>
            <a:ahLst/>
            <a:cxnLst/>
            <a:rect l="l" t="t" r="r" b="b"/>
            <a:pathLst>
              <a:path w="2595888" h="2595888">
                <a:moveTo>
                  <a:pt x="0" y="0"/>
                </a:moveTo>
                <a:lnTo>
                  <a:pt x="2595888" y="0"/>
                </a:lnTo>
                <a:lnTo>
                  <a:pt x="2595888" y="2595888"/>
                </a:lnTo>
                <a:lnTo>
                  <a:pt x="0" y="25958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16996336" y="5830054"/>
            <a:ext cx="774055" cy="774055"/>
          </a:xfrm>
          <a:custGeom>
            <a:avLst/>
            <a:gdLst/>
            <a:ahLst/>
            <a:cxnLst/>
            <a:rect l="l" t="t" r="r" b="b"/>
            <a:pathLst>
              <a:path w="774055" h="774055">
                <a:moveTo>
                  <a:pt x="0" y="0"/>
                </a:moveTo>
                <a:lnTo>
                  <a:pt x="774055" y="0"/>
                </a:lnTo>
                <a:lnTo>
                  <a:pt x="774055" y="774055"/>
                </a:lnTo>
                <a:lnTo>
                  <a:pt x="0" y="7740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TextBox 8"/>
          <p:cNvSpPr txBox="1"/>
          <p:nvPr/>
        </p:nvSpPr>
        <p:spPr>
          <a:xfrm>
            <a:off x="582930" y="3772654"/>
            <a:ext cx="12572815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TT Interphases Bold"/>
              </a:rPr>
              <a:t>Rodzice uczniów klas I – VIII</a:t>
            </a:r>
          </a:p>
          <a:p>
            <a:pPr algn="ctr">
              <a:lnSpc>
                <a:spcPts val="5400"/>
              </a:lnSpc>
            </a:pPr>
            <a:endParaRPr lang="en-US" sz="4500">
              <a:solidFill>
                <a:srgbClr val="000000"/>
              </a:solidFill>
              <a:latin typeface="TT Interphases Bold"/>
            </a:endParaRPr>
          </a:p>
          <a:p>
            <a:pPr algn="ctr">
              <a:lnSpc>
                <a:spcPts val="5400"/>
              </a:lnSpc>
            </a:pPr>
            <a:endParaRPr lang="en-US" sz="4500">
              <a:solidFill>
                <a:srgbClr val="000000"/>
              </a:solidFill>
              <a:latin typeface="TT Interphases 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2623" y="727075"/>
            <a:ext cx="16613777" cy="8531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Wiedzą, jak ich dzieci spędzają czas wolny.</a:t>
            </a: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Są przekonani, że ich dzieci nie sięgają po substancje niedozwolone.</a:t>
            </a: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Posiadają wiedzę na temat środków psychoaktywnych.</a:t>
            </a: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Uważają, że największa odpowiedzialność za uświadamianie młodzieży o zagrożeniach związanych z zażywaniem substancji psychoaktywnych spoczywa na rodzicach i szkole.</a:t>
            </a: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Zgłaszają potrzebę zwiększenia ilości zajęć profilaktycznych </a:t>
            </a: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      (spotkań edukacyjnych ze specjalistami) organizowanych na terenie</a:t>
            </a: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      szkoły.</a:t>
            </a: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Widzą potrzebę działań podejmowanych przez szkołę w kierunku</a:t>
            </a: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       zapobiegania zagrożeniom ze strony uzależnień oraz promowania</a:t>
            </a: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      zdrowego stylu życia.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6913" y="1927224"/>
            <a:ext cx="16613777" cy="655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Chcą działań związanych z kształtowaniem pozytywnych umiejętności</a:t>
            </a: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       społecznych, umiejętności rozwiązywania problemów, z naciskiem na</a:t>
            </a: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       tematy związane ze zdrowiem psychicznym, radzeniem sobie </a:t>
            </a: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       z trudnościami.</a:t>
            </a: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Chcą zdecydowanych działań wobec uczniów, którzy nie przestrzegają</a:t>
            </a: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       zasad i szybkich reakcji ze strony nauczycieli.</a:t>
            </a: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Widzą potrzebę wyciągania konsekwencji i jasnych zasad.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5740" y="1019175"/>
            <a:ext cx="5882091" cy="397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spc="-80">
                <a:solidFill>
                  <a:srgbClr val="FEEFE8"/>
                </a:solidFill>
                <a:latin typeface="TT Interphases Bold"/>
              </a:rPr>
              <a:t>Niektóre propozycje rodziców dotyczące działań szkoły w zakresie profilaktyki uzależnień, agresji i przemocy:</a:t>
            </a:r>
          </a:p>
          <a:p>
            <a:pPr>
              <a:lnSpc>
                <a:spcPts val="7200"/>
              </a:lnSpc>
            </a:pPr>
            <a:endParaRPr lang="en-US" sz="4000" spc="-80">
              <a:solidFill>
                <a:srgbClr val="FEEFE8"/>
              </a:solidFill>
              <a:latin typeface="TT Interphase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60964" y="1179897"/>
            <a:ext cx="10912686" cy="170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9"/>
              </a:lnSpc>
            </a:pPr>
            <a:r>
              <a:rPr lang="en-US" sz="3499">
                <a:solidFill>
                  <a:srgbClr val="FEEFE8"/>
                </a:solidFill>
                <a:latin typeface="TT Interphases"/>
              </a:rPr>
              <a:t>rozmawiać z uczniami o konsekwencjach, tak często jak to możliwe, edukacja oraz wyciąganie konsekwencji wobec osoby nieprzestrzegającej zasad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60964" y="4357370"/>
            <a:ext cx="10912686" cy="153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9"/>
              </a:lnSpc>
            </a:pPr>
            <a:r>
              <a:rPr lang="en-US" sz="3499">
                <a:solidFill>
                  <a:srgbClr val="FEEFE8"/>
                </a:solidFill>
                <a:latin typeface="TT Interphases"/>
              </a:rPr>
              <a:t>prezentacje przygotowane przez uczniów na temat szkodliwości używek</a:t>
            </a:r>
          </a:p>
          <a:p>
            <a:pPr>
              <a:lnSpc>
                <a:spcPts val="3120"/>
              </a:lnSpc>
              <a:spcBef>
                <a:spcPct val="0"/>
              </a:spcBef>
            </a:pPr>
            <a:endParaRPr lang="en-US" sz="3499">
              <a:solidFill>
                <a:srgbClr val="FEEFE8"/>
              </a:solidFill>
              <a:latin typeface="TT Interphase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60964" y="7550150"/>
            <a:ext cx="10604076" cy="170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9"/>
              </a:lnSpc>
            </a:pPr>
            <a:r>
              <a:rPr lang="en-US" sz="3499">
                <a:solidFill>
                  <a:srgbClr val="FEEFE8"/>
                </a:solidFill>
                <a:latin typeface="TT Interphases"/>
              </a:rPr>
              <a:t>rozmawiać bez poczucia wyższości nad dzieckiem bądź uczniem</a:t>
            </a:r>
          </a:p>
          <a:p>
            <a:pPr>
              <a:lnSpc>
                <a:spcPts val="4549"/>
              </a:lnSpc>
              <a:spcBef>
                <a:spcPct val="0"/>
              </a:spcBef>
            </a:pPr>
            <a:endParaRPr lang="en-US" sz="3499">
              <a:solidFill>
                <a:srgbClr val="FEEFE8"/>
              </a:solidFill>
              <a:latin typeface="TT Interphase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5740" y="1019175"/>
            <a:ext cx="5882091" cy="397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spc="-80">
                <a:solidFill>
                  <a:srgbClr val="FEEFE8"/>
                </a:solidFill>
                <a:latin typeface="TT Interphases Bold"/>
              </a:rPr>
              <a:t>Niektóre propozycje rodziców dotyczące działań szkoły w zakresie profilaktyki uzależnień, agresji i przemocy:</a:t>
            </a:r>
          </a:p>
          <a:p>
            <a:pPr>
              <a:lnSpc>
                <a:spcPts val="7200"/>
              </a:lnSpc>
            </a:pPr>
            <a:endParaRPr lang="en-US" sz="4000" spc="-80">
              <a:solidFill>
                <a:srgbClr val="FEEFE8"/>
              </a:solidFill>
              <a:latin typeface="TT Interphase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60964" y="1179897"/>
            <a:ext cx="10912686" cy="170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9"/>
              </a:lnSpc>
            </a:pPr>
            <a:r>
              <a:rPr lang="en-US" sz="3499">
                <a:solidFill>
                  <a:srgbClr val="FEEFE8"/>
                </a:solidFill>
                <a:latin typeface="TT Interphases"/>
              </a:rPr>
              <a:t>prowadzić warsztaty edukacyjne pokazujące negatywne skutki</a:t>
            </a:r>
          </a:p>
          <a:p>
            <a:pPr>
              <a:lnSpc>
                <a:spcPts val="4549"/>
              </a:lnSpc>
            </a:pPr>
            <a:endParaRPr lang="en-US" sz="3499">
              <a:solidFill>
                <a:srgbClr val="FEEFE8"/>
              </a:solidFill>
              <a:latin typeface="TT Interphase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06659" y="3127375"/>
            <a:ext cx="10912686" cy="399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9"/>
              </a:lnSpc>
            </a:pPr>
            <a:r>
              <a:rPr lang="en-US" sz="3499">
                <a:solidFill>
                  <a:srgbClr val="FEEFE8"/>
                </a:solidFill>
                <a:latin typeface="TT Interphases"/>
              </a:rPr>
              <a:t>organizowanie spotkań np. z osobami, które dotknęły problemu uzależnienia i wyszły z nałogu, bądź doświadczyły różnych form przemocy i jaki to miało na ich życie wpływ (ich świadectwa i historie być może bardziej dotarłyby do młodych ludzi niż ,,sucha edukacja”)</a:t>
            </a:r>
          </a:p>
          <a:p>
            <a:pPr>
              <a:lnSpc>
                <a:spcPts val="4549"/>
              </a:lnSpc>
              <a:spcBef>
                <a:spcPct val="0"/>
              </a:spcBef>
            </a:pPr>
            <a:endParaRPr lang="en-US" sz="3499">
              <a:solidFill>
                <a:srgbClr val="FEEFE8"/>
              </a:solidFill>
              <a:latin typeface="TT Interphase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60964" y="7550150"/>
            <a:ext cx="10604076" cy="227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9"/>
              </a:lnSpc>
            </a:pPr>
            <a:r>
              <a:rPr lang="en-US" sz="3499">
                <a:solidFill>
                  <a:srgbClr val="FEEFE8"/>
                </a:solidFill>
                <a:latin typeface="TT Interphases"/>
              </a:rPr>
              <a:t>większy nadzór nad uczniami podczas przerw, szczególnie w miejscach skupisk, także w toalecie</a:t>
            </a:r>
          </a:p>
          <a:p>
            <a:pPr>
              <a:lnSpc>
                <a:spcPts val="4549"/>
              </a:lnSpc>
            </a:pPr>
            <a:endParaRPr lang="en-US" sz="3499">
              <a:solidFill>
                <a:srgbClr val="FEEFE8"/>
              </a:solidFill>
              <a:latin typeface="TT Interphases"/>
            </a:endParaRPr>
          </a:p>
          <a:p>
            <a:pPr>
              <a:lnSpc>
                <a:spcPts val="4549"/>
              </a:lnSpc>
              <a:spcBef>
                <a:spcPct val="0"/>
              </a:spcBef>
            </a:pPr>
            <a:endParaRPr lang="en-US" sz="3499">
              <a:solidFill>
                <a:srgbClr val="FEEFE8"/>
              </a:solidFill>
              <a:latin typeface="TT Interphase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5740" y="1019175"/>
            <a:ext cx="5882091" cy="397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spc="-80">
                <a:solidFill>
                  <a:srgbClr val="FEEFE8"/>
                </a:solidFill>
                <a:latin typeface="TT Interphases Bold"/>
              </a:rPr>
              <a:t>Niektóre propozycje rodziców dotyczące działań szkoły w zakresie profilaktyki uzależnień, agresji i przemocy:</a:t>
            </a:r>
          </a:p>
          <a:p>
            <a:pPr>
              <a:lnSpc>
                <a:spcPts val="7200"/>
              </a:lnSpc>
            </a:pPr>
            <a:endParaRPr lang="en-US" sz="4000" spc="-80">
              <a:solidFill>
                <a:srgbClr val="FEEFE8"/>
              </a:solidFill>
              <a:latin typeface="TT Interphase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60964" y="4117975"/>
            <a:ext cx="10912686" cy="170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9"/>
              </a:lnSpc>
            </a:pPr>
            <a:r>
              <a:rPr lang="en-US" sz="3499">
                <a:solidFill>
                  <a:srgbClr val="FEEFE8"/>
                </a:solidFill>
                <a:latin typeface="TT Interphases"/>
              </a:rPr>
              <a:t>rozmawiać, tłumaczyć... a przede wszystkim dawać dobry przykład!</a:t>
            </a:r>
          </a:p>
          <a:p>
            <a:pPr>
              <a:lnSpc>
                <a:spcPts val="4549"/>
              </a:lnSpc>
            </a:pPr>
            <a:endParaRPr lang="en-US" sz="3499">
              <a:solidFill>
                <a:srgbClr val="FEEFE8"/>
              </a:solidFill>
              <a:latin typeface="TT Interphase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60964" y="6503670"/>
            <a:ext cx="10912686" cy="1136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9"/>
              </a:lnSpc>
            </a:pPr>
            <a:r>
              <a:rPr lang="en-US" sz="3499">
                <a:solidFill>
                  <a:srgbClr val="FEEFE8"/>
                </a:solidFill>
                <a:latin typeface="TT Interphases"/>
              </a:rPr>
              <a:t>większa ilość i różnorodność zajęć pozalekcyjnych </a:t>
            </a:r>
          </a:p>
          <a:p>
            <a:pPr>
              <a:lnSpc>
                <a:spcPts val="4549"/>
              </a:lnSpc>
              <a:spcBef>
                <a:spcPct val="0"/>
              </a:spcBef>
            </a:pPr>
            <a:endParaRPr lang="en-US" sz="3499">
              <a:solidFill>
                <a:srgbClr val="FEEFE8"/>
              </a:solidFill>
              <a:latin typeface="TT Interphase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5740" y="1019175"/>
            <a:ext cx="5882091" cy="397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spc="-80">
                <a:solidFill>
                  <a:srgbClr val="FEEFE8"/>
                </a:solidFill>
                <a:latin typeface="TT Interphases Bold"/>
              </a:rPr>
              <a:t>Niektóre propozycje rodziców dotyczące działań szkoły w zakresie profilaktyki uzależnień, agresji i przemocy:</a:t>
            </a:r>
          </a:p>
          <a:p>
            <a:pPr>
              <a:lnSpc>
                <a:spcPts val="7200"/>
              </a:lnSpc>
            </a:pPr>
            <a:endParaRPr lang="en-US" sz="4000" spc="-80">
              <a:solidFill>
                <a:srgbClr val="FEEFE8"/>
              </a:solidFill>
              <a:latin typeface="TT Interphase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655224" y="4608897"/>
            <a:ext cx="10912686" cy="170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9"/>
              </a:lnSpc>
            </a:pPr>
            <a:r>
              <a:rPr lang="en-US" sz="3499">
                <a:solidFill>
                  <a:srgbClr val="FEEFE8"/>
                </a:solidFill>
                <a:latin typeface="TT Interphases"/>
              </a:rPr>
              <a:t>powinny być jasne zasady, czego nie należy robić i co za to grozi, a w przypadku złamania tych zasad musi być wyegzekwowana kara (bez taryfy ulgowej)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8610" y="727075"/>
            <a:ext cx="9907388" cy="8531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99"/>
              </a:lnSpc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W czerwcu 2023 r. przeprowadzone zostały badania ankietowe wśród uczniów, </a:t>
            </a:r>
          </a:p>
          <a:p>
            <a:pPr>
              <a:lnSpc>
                <a:spcPts val="5199"/>
              </a:lnSpc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ich rodziców oraz pracowników szkoły.</a:t>
            </a:r>
          </a:p>
          <a:p>
            <a:pPr>
              <a:lnSpc>
                <a:spcPts val="5199"/>
              </a:lnSpc>
            </a:pPr>
            <a:endParaRPr lang="en-US" sz="3999">
              <a:solidFill>
                <a:srgbClr val="000000"/>
              </a:solidFill>
              <a:latin typeface="TT Interphases"/>
            </a:endParaRPr>
          </a:p>
          <a:p>
            <a:pPr>
              <a:lnSpc>
                <a:spcPts val="5199"/>
              </a:lnSpc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Celem badań było ustalenie jakie czynniki występujące w życiu uczniów są czynnikami chroniącymi, wzmacniającymi jego funkcjonowanie, a jakie zagrażają </a:t>
            </a:r>
          </a:p>
          <a:p>
            <a:pPr>
              <a:lnSpc>
                <a:spcPts val="5199"/>
              </a:lnSpc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i przyczyniają się do zaniżania funkcjonowania.</a:t>
            </a:r>
          </a:p>
          <a:p>
            <a:pPr>
              <a:lnSpc>
                <a:spcPts val="5199"/>
              </a:lnSpc>
            </a:pPr>
            <a:endParaRPr lang="en-US" sz="3999">
              <a:solidFill>
                <a:srgbClr val="000000"/>
              </a:solidFill>
              <a:latin typeface="TT Interphases"/>
            </a:endParaRPr>
          </a:p>
          <a:p>
            <a:pPr>
              <a:lnSpc>
                <a:spcPts val="5199"/>
              </a:lnSpc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Wnioski z ankiet posłużą uaktualnieniu PWP i planu działań na przyszły rok szkolny.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549373" y="0"/>
            <a:ext cx="7000276" cy="10523566"/>
            <a:chOff x="0" y="0"/>
            <a:chExt cx="422402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24020" cy="6350000"/>
            </a:xfrm>
            <a:custGeom>
              <a:avLst/>
              <a:gdLst/>
              <a:ahLst/>
              <a:cxnLst/>
              <a:rect l="l" t="t" r="r" b="b"/>
              <a:pathLst>
                <a:path w="4224020" h="6350000">
                  <a:moveTo>
                    <a:pt x="4224020" y="6350000"/>
                  </a:moveTo>
                  <a:lnTo>
                    <a:pt x="2441575" y="6350000"/>
                  </a:lnTo>
                  <a:cubicBezTo>
                    <a:pt x="1093089" y="6350000"/>
                    <a:pt x="0" y="5256911"/>
                    <a:pt x="0" y="3908425"/>
                  </a:cubicBezTo>
                  <a:lnTo>
                    <a:pt x="0" y="0"/>
                  </a:lnTo>
                  <a:lnTo>
                    <a:pt x="1782445" y="0"/>
                  </a:lnTo>
                  <a:cubicBezTo>
                    <a:pt x="3130931" y="0"/>
                    <a:pt x="4224020" y="1093089"/>
                    <a:pt x="4224020" y="2441575"/>
                  </a:cubicBezTo>
                  <a:lnTo>
                    <a:pt x="4224020" y="6350000"/>
                  </a:lnTo>
                </a:path>
              </a:pathLst>
            </a:custGeom>
            <a:solidFill>
              <a:srgbClr val="F077A7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5" name="Freeform 5"/>
          <p:cNvSpPr/>
          <p:nvPr/>
        </p:nvSpPr>
        <p:spPr>
          <a:xfrm>
            <a:off x="10549373" y="6759497"/>
            <a:ext cx="3527503" cy="3527503"/>
          </a:xfrm>
          <a:custGeom>
            <a:avLst/>
            <a:gdLst/>
            <a:ahLst/>
            <a:cxnLst/>
            <a:rect l="l" t="t" r="r" b="b"/>
            <a:pathLst>
              <a:path w="3527503" h="3527503">
                <a:moveTo>
                  <a:pt x="0" y="0"/>
                </a:moveTo>
                <a:lnTo>
                  <a:pt x="3527503" y="0"/>
                </a:lnTo>
                <a:lnTo>
                  <a:pt x="3527503" y="3527503"/>
                </a:lnTo>
                <a:lnTo>
                  <a:pt x="0" y="35275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291819" y="2521056"/>
            <a:ext cx="3781765" cy="7765944"/>
            <a:chOff x="0" y="0"/>
            <a:chExt cx="2847340" cy="58470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47340" cy="5847080"/>
            </a:xfrm>
            <a:custGeom>
              <a:avLst/>
              <a:gdLst/>
              <a:ahLst/>
              <a:cxnLst/>
              <a:rect l="l" t="t" r="r" b="b"/>
              <a:pathLst>
                <a:path w="2847340" h="5847080">
                  <a:moveTo>
                    <a:pt x="2847340" y="5847080"/>
                  </a:moveTo>
                  <a:lnTo>
                    <a:pt x="0" y="5847080"/>
                  </a:lnTo>
                  <a:lnTo>
                    <a:pt x="0" y="0"/>
                  </a:lnTo>
                  <a:lnTo>
                    <a:pt x="1280160" y="0"/>
                  </a:lnTo>
                  <a:cubicBezTo>
                    <a:pt x="2146300" y="0"/>
                    <a:pt x="2847340" y="702310"/>
                    <a:pt x="2847340" y="1567180"/>
                  </a:cubicBezTo>
                  <a:lnTo>
                    <a:pt x="2847340" y="5847080"/>
                  </a:lnTo>
                  <a:close/>
                </a:path>
              </a:pathLst>
            </a:custGeom>
            <a:blipFill>
              <a:blip r:embed="rId4"/>
              <a:stretch>
                <a:fillRect l="-18408" r="-18407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6411151" y="2605299"/>
            <a:ext cx="2538201" cy="2538201"/>
          </a:xfrm>
          <a:custGeom>
            <a:avLst/>
            <a:gdLst/>
            <a:ahLst/>
            <a:cxnLst/>
            <a:rect l="l" t="t" r="r" b="b"/>
            <a:pathLst>
              <a:path w="2538201" h="2538201">
                <a:moveTo>
                  <a:pt x="2538201" y="0"/>
                </a:moveTo>
                <a:lnTo>
                  <a:pt x="0" y="0"/>
                </a:lnTo>
                <a:lnTo>
                  <a:pt x="0" y="2538201"/>
                </a:lnTo>
                <a:lnTo>
                  <a:pt x="2538201" y="2538201"/>
                </a:lnTo>
                <a:lnTo>
                  <a:pt x="25382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12291819" y="1215097"/>
            <a:ext cx="1305959" cy="1305959"/>
          </a:xfrm>
          <a:custGeom>
            <a:avLst/>
            <a:gdLst/>
            <a:ahLst/>
            <a:cxnLst/>
            <a:rect l="l" t="t" r="r" b="b"/>
            <a:pathLst>
              <a:path w="1305959" h="1305959">
                <a:moveTo>
                  <a:pt x="0" y="0"/>
                </a:moveTo>
                <a:lnTo>
                  <a:pt x="1305959" y="0"/>
                </a:lnTo>
                <a:lnTo>
                  <a:pt x="1305959" y="1305959"/>
                </a:lnTo>
                <a:lnTo>
                  <a:pt x="0" y="13059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01515" y="2575213"/>
            <a:ext cx="3394822" cy="5103460"/>
            <a:chOff x="0" y="0"/>
            <a:chExt cx="422402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24020" cy="6350000"/>
            </a:xfrm>
            <a:custGeom>
              <a:avLst/>
              <a:gdLst/>
              <a:ahLst/>
              <a:cxnLst/>
              <a:rect l="l" t="t" r="r" b="b"/>
              <a:pathLst>
                <a:path w="4224020" h="6350000">
                  <a:moveTo>
                    <a:pt x="4224020" y="6350000"/>
                  </a:moveTo>
                  <a:lnTo>
                    <a:pt x="2441575" y="6350000"/>
                  </a:lnTo>
                  <a:cubicBezTo>
                    <a:pt x="1093089" y="6350000"/>
                    <a:pt x="0" y="5256911"/>
                    <a:pt x="0" y="3908425"/>
                  </a:cubicBezTo>
                  <a:lnTo>
                    <a:pt x="0" y="0"/>
                  </a:lnTo>
                  <a:lnTo>
                    <a:pt x="1782445" y="0"/>
                  </a:lnTo>
                  <a:cubicBezTo>
                    <a:pt x="3130931" y="0"/>
                    <a:pt x="4224020" y="1093089"/>
                    <a:pt x="4224020" y="2441575"/>
                  </a:cubicBezTo>
                  <a:lnTo>
                    <a:pt x="4224020" y="6350000"/>
                  </a:lnTo>
                </a:path>
              </a:pathLst>
            </a:custGeom>
            <a:solidFill>
              <a:srgbClr val="F077A7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Freeform 4"/>
          <p:cNvSpPr/>
          <p:nvPr/>
        </p:nvSpPr>
        <p:spPr>
          <a:xfrm flipH="1">
            <a:off x="16996336" y="6604109"/>
            <a:ext cx="3682891" cy="3682891"/>
          </a:xfrm>
          <a:custGeom>
            <a:avLst/>
            <a:gdLst/>
            <a:ahLst/>
            <a:cxnLst/>
            <a:rect l="l" t="t" r="r" b="b"/>
            <a:pathLst>
              <a:path w="3682891" h="3682891">
                <a:moveTo>
                  <a:pt x="3682892" y="0"/>
                </a:moveTo>
                <a:lnTo>
                  <a:pt x="0" y="0"/>
                </a:lnTo>
                <a:lnTo>
                  <a:pt x="0" y="3682891"/>
                </a:lnTo>
                <a:lnTo>
                  <a:pt x="3682892" y="3682891"/>
                </a:lnTo>
                <a:lnTo>
                  <a:pt x="368289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 flipH="1">
            <a:off x="15417854" y="-928854"/>
            <a:ext cx="3682891" cy="3682891"/>
          </a:xfrm>
          <a:custGeom>
            <a:avLst/>
            <a:gdLst/>
            <a:ahLst/>
            <a:cxnLst/>
            <a:rect l="l" t="t" r="r" b="b"/>
            <a:pathLst>
              <a:path w="3682891" h="3682891">
                <a:moveTo>
                  <a:pt x="3682892" y="0"/>
                </a:moveTo>
                <a:lnTo>
                  <a:pt x="0" y="0"/>
                </a:lnTo>
                <a:lnTo>
                  <a:pt x="0" y="3682892"/>
                </a:lnTo>
                <a:lnTo>
                  <a:pt x="3682892" y="3682892"/>
                </a:lnTo>
                <a:lnTo>
                  <a:pt x="368289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14400448" y="7678673"/>
            <a:ext cx="2595888" cy="2595888"/>
          </a:xfrm>
          <a:custGeom>
            <a:avLst/>
            <a:gdLst/>
            <a:ahLst/>
            <a:cxnLst/>
            <a:rect l="l" t="t" r="r" b="b"/>
            <a:pathLst>
              <a:path w="2595888" h="2595888">
                <a:moveTo>
                  <a:pt x="0" y="0"/>
                </a:moveTo>
                <a:lnTo>
                  <a:pt x="2595888" y="0"/>
                </a:lnTo>
                <a:lnTo>
                  <a:pt x="2595888" y="2595888"/>
                </a:lnTo>
                <a:lnTo>
                  <a:pt x="0" y="25958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16996336" y="5830054"/>
            <a:ext cx="774055" cy="774055"/>
          </a:xfrm>
          <a:custGeom>
            <a:avLst/>
            <a:gdLst/>
            <a:ahLst/>
            <a:cxnLst/>
            <a:rect l="l" t="t" r="r" b="b"/>
            <a:pathLst>
              <a:path w="774055" h="774055">
                <a:moveTo>
                  <a:pt x="0" y="0"/>
                </a:moveTo>
                <a:lnTo>
                  <a:pt x="774055" y="0"/>
                </a:lnTo>
                <a:lnTo>
                  <a:pt x="774055" y="774055"/>
                </a:lnTo>
                <a:lnTo>
                  <a:pt x="0" y="7740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TextBox 8"/>
          <p:cNvSpPr txBox="1"/>
          <p:nvPr/>
        </p:nvSpPr>
        <p:spPr>
          <a:xfrm>
            <a:off x="1028700" y="226792"/>
            <a:ext cx="12572815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TT Interphases Bold"/>
              </a:rPr>
              <a:t>Pracownicy szkoły</a:t>
            </a:r>
          </a:p>
          <a:p>
            <a:pPr algn="ctr">
              <a:lnSpc>
                <a:spcPts val="5400"/>
              </a:lnSpc>
            </a:pPr>
            <a:endParaRPr lang="en-US" sz="4500">
              <a:solidFill>
                <a:srgbClr val="000000"/>
              </a:solidFill>
              <a:latin typeface="TT Interphase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1560292"/>
            <a:ext cx="12572815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99"/>
              </a:lnSpc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Wyniki ankiety zostały podzielone na sekcje: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1480" y="2918256"/>
            <a:ext cx="12916008" cy="655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8" lvl="1" indent="-431799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zdrowie psychiczne</a:t>
            </a:r>
          </a:p>
          <a:p>
            <a:pPr>
              <a:lnSpc>
                <a:spcPts val="5199"/>
              </a:lnSpc>
            </a:pPr>
            <a:endParaRPr lang="en-US" sz="3999">
              <a:solidFill>
                <a:srgbClr val="000000"/>
              </a:solidFill>
              <a:latin typeface="TT Interphases"/>
            </a:endParaRPr>
          </a:p>
          <a:p>
            <a:pPr marL="863598" lvl="1" indent="-431799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zachowania niepożądane wśród uczniów</a:t>
            </a:r>
          </a:p>
          <a:p>
            <a:pPr>
              <a:lnSpc>
                <a:spcPts val="5199"/>
              </a:lnSpc>
            </a:pPr>
            <a:endParaRPr lang="en-US" sz="3999">
              <a:solidFill>
                <a:srgbClr val="000000"/>
              </a:solidFill>
              <a:latin typeface="TT Interphases"/>
            </a:endParaRPr>
          </a:p>
          <a:p>
            <a:pPr marL="863598" lvl="1" indent="-431799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wsparcie nauczycieli w sytuacjach krytycznych</a:t>
            </a:r>
          </a:p>
          <a:p>
            <a:pPr>
              <a:lnSpc>
                <a:spcPts val="5199"/>
              </a:lnSpc>
            </a:pPr>
            <a:endParaRPr lang="en-US" sz="3999">
              <a:solidFill>
                <a:srgbClr val="000000"/>
              </a:solidFill>
              <a:latin typeface="TT Interphases"/>
            </a:endParaRPr>
          </a:p>
          <a:p>
            <a:pPr marL="863598" lvl="1" indent="-431799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bezpieczeństwo w szkole</a:t>
            </a:r>
          </a:p>
          <a:p>
            <a:pPr>
              <a:lnSpc>
                <a:spcPts val="5199"/>
              </a:lnSpc>
            </a:pPr>
            <a:endParaRPr lang="en-US" sz="3999">
              <a:solidFill>
                <a:srgbClr val="000000"/>
              </a:solidFill>
              <a:latin typeface="TT Interphases"/>
            </a:endParaRPr>
          </a:p>
          <a:p>
            <a:pPr>
              <a:lnSpc>
                <a:spcPts val="5199"/>
              </a:lnSpc>
            </a:pPr>
            <a:endParaRPr lang="en-US" sz="3999">
              <a:solidFill>
                <a:srgbClr val="000000"/>
              </a:solidFill>
              <a:latin typeface="TT Interphases"/>
            </a:endParaRPr>
          </a:p>
          <a:p>
            <a:pPr>
              <a:lnSpc>
                <a:spcPts val="5199"/>
              </a:lnSpc>
            </a:pPr>
            <a:endParaRPr lang="en-US" sz="3999">
              <a:solidFill>
                <a:srgbClr val="000000"/>
              </a:solidFill>
              <a:latin typeface="TT Interphase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667" y="3138805"/>
            <a:ext cx="17214666" cy="524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Poszczególne aspekty zadowolenia z życia prywatnego i zawodowego kształtowały się na zróżnicowanym poziomie.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Większość pracowników jest raczej zadowolona z osobistego poczucia bezpieczeństwa, poziomu materialnego rodziny, kontaktów na gruncie prywatnym i zawodowym a także swojej pozycji w pracy, możliwości rozwoju zawodowego oraz relacji z przełożonymi. 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10331" y="685800"/>
            <a:ext cx="12462869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TT Interphases Bold"/>
              </a:rPr>
              <a:t>ZDROWIE PSYCHICZNE</a:t>
            </a:r>
            <a:r>
              <a:rPr lang="en-US" sz="4500">
                <a:solidFill>
                  <a:srgbClr val="FFFFFF"/>
                </a:solidFill>
                <a:latin typeface="TT Interphases"/>
              </a:rPr>
              <a:t> </a:t>
            </a:r>
          </a:p>
        </p:txBody>
      </p:sp>
      <p:sp>
        <p:nvSpPr>
          <p:cNvPr id="4" name="Freeform 4"/>
          <p:cNvSpPr/>
          <p:nvPr/>
        </p:nvSpPr>
        <p:spPr>
          <a:xfrm rot="-10800000">
            <a:off x="0" y="244761"/>
            <a:ext cx="1469739" cy="1469739"/>
          </a:xfrm>
          <a:custGeom>
            <a:avLst/>
            <a:gdLst/>
            <a:ahLst/>
            <a:cxnLst/>
            <a:rect l="l" t="t" r="r" b="b"/>
            <a:pathLst>
              <a:path w="1469739" h="1469739">
                <a:moveTo>
                  <a:pt x="0" y="0"/>
                </a:moveTo>
                <a:lnTo>
                  <a:pt x="1469739" y="0"/>
                </a:lnTo>
                <a:lnTo>
                  <a:pt x="1469739" y="1469739"/>
                </a:lnTo>
                <a:lnTo>
                  <a:pt x="0" y="1469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667" y="3138805"/>
            <a:ext cx="17214666" cy="458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O stanie swojego zdrowia i perspektyw na przyszłość najczęściej wypowiadali się, że są trochę zadowoleni/trochę niezadowoleni. 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Z dostępnych sposobów spędzania wolnego czasu tyle samo osób wypowiedziało się, że jest bardzo zadowolonych, raczej zadowolonych </a:t>
            </a: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i raczej niezadowolonych.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10331" y="685800"/>
            <a:ext cx="12462869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TT Interphases Bold"/>
              </a:rPr>
              <a:t>ZDROWIE PSYCHICZNE</a:t>
            </a:r>
            <a:r>
              <a:rPr lang="en-US" sz="4500">
                <a:solidFill>
                  <a:srgbClr val="FFFFFF"/>
                </a:solidFill>
                <a:latin typeface="TT Interphases"/>
              </a:rPr>
              <a:t> </a:t>
            </a:r>
          </a:p>
        </p:txBody>
      </p:sp>
      <p:sp>
        <p:nvSpPr>
          <p:cNvPr id="4" name="Freeform 4"/>
          <p:cNvSpPr/>
          <p:nvPr/>
        </p:nvSpPr>
        <p:spPr>
          <a:xfrm rot="-10800000">
            <a:off x="0" y="244761"/>
            <a:ext cx="1469739" cy="1469739"/>
          </a:xfrm>
          <a:custGeom>
            <a:avLst/>
            <a:gdLst/>
            <a:ahLst/>
            <a:cxnLst/>
            <a:rect l="l" t="t" r="r" b="b"/>
            <a:pathLst>
              <a:path w="1469739" h="1469739">
                <a:moveTo>
                  <a:pt x="0" y="0"/>
                </a:moveTo>
                <a:lnTo>
                  <a:pt x="1469739" y="0"/>
                </a:lnTo>
                <a:lnTo>
                  <a:pt x="1469739" y="1469739"/>
                </a:lnTo>
                <a:lnTo>
                  <a:pt x="0" y="1469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667" y="2007235"/>
            <a:ext cx="17214666" cy="787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Pracownicy na terenie naszej szkoły nigdy nie zetknęli się z piciem alkoholu przez uczniów, pijanym uczniem na terenie szkoły lub zażywającym dopalacze czy palącym marihuanę.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Raz lub kilka razy widzieli uczniów palących papierosy. </a:t>
            </a: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</a:t>
            </a: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W ankietach odnotowany został przez niektórych pracowników jednorazowy incydent z zażyciem leków lub innych środków psychoaktywnych przez ucznia w celu odurzenia się.</a:t>
            </a: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10331" y="685800"/>
            <a:ext cx="15548969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TT Interphases Bold"/>
              </a:rPr>
              <a:t>ZACHOWANIA NIEPOŻĄDANE WŚRÓD UCZNIÓW</a:t>
            </a:r>
          </a:p>
        </p:txBody>
      </p:sp>
      <p:sp>
        <p:nvSpPr>
          <p:cNvPr id="4" name="Freeform 4"/>
          <p:cNvSpPr/>
          <p:nvPr/>
        </p:nvSpPr>
        <p:spPr>
          <a:xfrm rot="-10800000">
            <a:off x="0" y="244761"/>
            <a:ext cx="1469739" cy="1469739"/>
          </a:xfrm>
          <a:custGeom>
            <a:avLst/>
            <a:gdLst/>
            <a:ahLst/>
            <a:cxnLst/>
            <a:rect l="l" t="t" r="r" b="b"/>
            <a:pathLst>
              <a:path w="1469739" h="1469739">
                <a:moveTo>
                  <a:pt x="0" y="0"/>
                </a:moveTo>
                <a:lnTo>
                  <a:pt x="1469739" y="0"/>
                </a:lnTo>
                <a:lnTo>
                  <a:pt x="1469739" y="1469739"/>
                </a:lnTo>
                <a:lnTo>
                  <a:pt x="0" y="1469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667" y="2007235"/>
            <a:ext cx="17214666" cy="721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Najczęstszym zachowaniem niepożądanym wśród uczniów jest przemoc słowna i fizyczna. Niektórzy pracownicy wskazali, że są świadkami codziennych bójek i wyzwisk między uczniami. 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Pracownicy szkoły uważają, że w ciągu ostatniego roku około połowa uczniów niewłaściwie się odżywia. 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Wagarowanie i palenie papierosów są problemem pojedynczych osób </a:t>
            </a: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a większość uczniów nadmiernie korzysta z telefonów komórkowych. Ankietowani pracownicy nie mają wiedzy na temat zażywania środków psychoaktywnych przez uczniów.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10331" y="685800"/>
            <a:ext cx="15548969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TT Interphases Bold"/>
              </a:rPr>
              <a:t>ZACHOWANIA NIEPOŻĄDANE WŚRÓD UCZNIÓW</a:t>
            </a:r>
          </a:p>
        </p:txBody>
      </p:sp>
      <p:sp>
        <p:nvSpPr>
          <p:cNvPr id="4" name="Freeform 4"/>
          <p:cNvSpPr/>
          <p:nvPr/>
        </p:nvSpPr>
        <p:spPr>
          <a:xfrm rot="-10800000">
            <a:off x="0" y="244761"/>
            <a:ext cx="1469739" cy="1469739"/>
          </a:xfrm>
          <a:custGeom>
            <a:avLst/>
            <a:gdLst/>
            <a:ahLst/>
            <a:cxnLst/>
            <a:rect l="l" t="t" r="r" b="b"/>
            <a:pathLst>
              <a:path w="1469739" h="1469739">
                <a:moveTo>
                  <a:pt x="0" y="0"/>
                </a:moveTo>
                <a:lnTo>
                  <a:pt x="1469739" y="0"/>
                </a:lnTo>
                <a:lnTo>
                  <a:pt x="1469739" y="1469739"/>
                </a:lnTo>
                <a:lnTo>
                  <a:pt x="0" y="1469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667" y="3487737"/>
            <a:ext cx="17214666" cy="458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Zdaniem ankietowanych pracowników w szkole zdarzają się pojedyncze przypadki złego traktowania wśród uczniów: wykluczania kogoś z grupy, nękania, wzajemnego wyzywania, atakowania w Internecie, publicznego wyśmiewania. 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Według pracowników wszyscy uczniowie stosują wyzwiska i wulgaryzmy.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10331" y="685800"/>
            <a:ext cx="15548969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TT Interphases Bold"/>
              </a:rPr>
              <a:t>ZACHOWANIA NIEPOŻĄDANE WŚRÓD UCZNIÓW</a:t>
            </a:r>
          </a:p>
        </p:txBody>
      </p:sp>
      <p:sp>
        <p:nvSpPr>
          <p:cNvPr id="4" name="Freeform 4"/>
          <p:cNvSpPr/>
          <p:nvPr/>
        </p:nvSpPr>
        <p:spPr>
          <a:xfrm rot="-10800000">
            <a:off x="0" y="244761"/>
            <a:ext cx="1469739" cy="1469739"/>
          </a:xfrm>
          <a:custGeom>
            <a:avLst/>
            <a:gdLst/>
            <a:ahLst/>
            <a:cxnLst/>
            <a:rect l="l" t="t" r="r" b="b"/>
            <a:pathLst>
              <a:path w="1469739" h="1469739">
                <a:moveTo>
                  <a:pt x="0" y="0"/>
                </a:moveTo>
                <a:lnTo>
                  <a:pt x="1469739" y="0"/>
                </a:lnTo>
                <a:lnTo>
                  <a:pt x="1469739" y="1469739"/>
                </a:lnTo>
                <a:lnTo>
                  <a:pt x="0" y="1469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667" y="2390457"/>
            <a:ext cx="17214666" cy="721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Nauczyciele, którzy podejmują działania profilaktyczne, mogą w szkole liczyć na wsparcie dyrektorki, uważają również, że odgrywa ona znaczącą rolę </a:t>
            </a: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w prowadzeniu działań profilaktycznych w szkole. 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Nauczyciele mogą również liczyć na wzajemne wsparcie oraz pomoc szkolnych specjalistów. 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Większość nauczycieli jest dobrze przygotowanych do prowadzenia działań profilaktycznych. 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28044" y="548640"/>
            <a:ext cx="15823289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TT Interphases Bold"/>
              </a:rPr>
              <a:t>WSPARCIE NAUCZYCIELI W SYTUACJACH KRYZYSOWYCH</a:t>
            </a:r>
          </a:p>
        </p:txBody>
      </p:sp>
      <p:sp>
        <p:nvSpPr>
          <p:cNvPr id="4" name="Freeform 4"/>
          <p:cNvSpPr/>
          <p:nvPr/>
        </p:nvSpPr>
        <p:spPr>
          <a:xfrm rot="-10800000">
            <a:off x="0" y="244761"/>
            <a:ext cx="1469739" cy="1469739"/>
          </a:xfrm>
          <a:custGeom>
            <a:avLst/>
            <a:gdLst/>
            <a:ahLst/>
            <a:cxnLst/>
            <a:rect l="l" t="t" r="r" b="b"/>
            <a:pathLst>
              <a:path w="1469739" h="1469739">
                <a:moveTo>
                  <a:pt x="0" y="0"/>
                </a:moveTo>
                <a:lnTo>
                  <a:pt x="1469739" y="0"/>
                </a:lnTo>
                <a:lnTo>
                  <a:pt x="1469739" y="1469739"/>
                </a:lnTo>
                <a:lnTo>
                  <a:pt x="0" y="1469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667" y="2390457"/>
            <a:ext cx="17214666" cy="655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Ankietowani są zdania, że szkoła dobrze radzi sobie z agresją i przemocą uczniów oraz prowadzi skuteczną profilaktykę uzależnień. Zgadzają się ze stwierdzeniami, że szkoła odnosi sukcesy w promowaniu zdrowia fizycznego</a:t>
            </a: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i psychicznego.</a:t>
            </a:r>
          </a:p>
          <a:p>
            <a:pPr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Niestety uważają, że większość rodziców nie współpracuje ze szkołą</a:t>
            </a: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w zakresie profilaktyki. Również działania prowadzone przez organ prowadzący ani wytyczne MEiN oraz  wizytacje kuratorium nie wspomagają prowadzenia działań profilaktycznych w szkole.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28044" y="548640"/>
            <a:ext cx="15823289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TT Interphases Bold"/>
              </a:rPr>
              <a:t>WSPARCIE NAUCZYCIELI W SYTUACJACH KRYZYSOWYCH</a:t>
            </a:r>
          </a:p>
        </p:txBody>
      </p:sp>
      <p:sp>
        <p:nvSpPr>
          <p:cNvPr id="4" name="Freeform 4"/>
          <p:cNvSpPr/>
          <p:nvPr/>
        </p:nvSpPr>
        <p:spPr>
          <a:xfrm rot="-10800000">
            <a:off x="0" y="244761"/>
            <a:ext cx="1469739" cy="1469739"/>
          </a:xfrm>
          <a:custGeom>
            <a:avLst/>
            <a:gdLst/>
            <a:ahLst/>
            <a:cxnLst/>
            <a:rect l="l" t="t" r="r" b="b"/>
            <a:pathLst>
              <a:path w="1469739" h="1469739">
                <a:moveTo>
                  <a:pt x="0" y="0"/>
                </a:moveTo>
                <a:lnTo>
                  <a:pt x="1469739" y="0"/>
                </a:lnTo>
                <a:lnTo>
                  <a:pt x="1469739" y="1469739"/>
                </a:lnTo>
                <a:lnTo>
                  <a:pt x="0" y="1469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667" y="3076257"/>
            <a:ext cx="17214666" cy="524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Zdaniem ankietowanych Policja jest instytucją, która wspiera działania profilaktyczne szkoły.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Szkolenia realizowane w szkole, w których pracownicy uczestniczyli </a:t>
            </a: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w ciągu ostatnich 12 miesięcy uważają za użyteczne dla prowadzonych przez nich działań profilaktycznych.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28044" y="548640"/>
            <a:ext cx="15823289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TT Interphases Bold"/>
              </a:rPr>
              <a:t>WSPARCIE NAUCZYCIELI W SYTUACJACH KRYZYSOWYCH</a:t>
            </a:r>
          </a:p>
        </p:txBody>
      </p:sp>
      <p:sp>
        <p:nvSpPr>
          <p:cNvPr id="4" name="Freeform 4"/>
          <p:cNvSpPr/>
          <p:nvPr/>
        </p:nvSpPr>
        <p:spPr>
          <a:xfrm rot="-10800000">
            <a:off x="0" y="244761"/>
            <a:ext cx="1469739" cy="1469739"/>
          </a:xfrm>
          <a:custGeom>
            <a:avLst/>
            <a:gdLst/>
            <a:ahLst/>
            <a:cxnLst/>
            <a:rect l="l" t="t" r="r" b="b"/>
            <a:pathLst>
              <a:path w="1469739" h="1469739">
                <a:moveTo>
                  <a:pt x="0" y="0"/>
                </a:moveTo>
                <a:lnTo>
                  <a:pt x="1469739" y="0"/>
                </a:lnTo>
                <a:lnTo>
                  <a:pt x="1469739" y="1469739"/>
                </a:lnTo>
                <a:lnTo>
                  <a:pt x="0" y="1469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2000" y="1831054"/>
            <a:ext cx="17214666" cy="7291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</a:pPr>
            <a:r>
              <a:rPr lang="pl-PL" sz="3999" dirty="0">
                <a:solidFill>
                  <a:srgbClr val="FFFFFF"/>
                </a:solidFill>
                <a:latin typeface="TT Interphases"/>
              </a:rPr>
              <a:t>Uczniowie:</a:t>
            </a:r>
          </a:p>
          <a:p>
            <a:pPr>
              <a:lnSpc>
                <a:spcPts val="5199"/>
              </a:lnSpc>
            </a:pPr>
            <a:r>
              <a:rPr lang="pl-PL" sz="3999" dirty="0">
                <a:solidFill>
                  <a:srgbClr val="FFFFFF"/>
                </a:solidFill>
                <a:latin typeface="TT Interphases"/>
              </a:rPr>
              <a:t>- czują się bezpiecznie w szkole</a:t>
            </a:r>
            <a:br>
              <a:rPr lang="pl-PL" sz="3999" dirty="0">
                <a:solidFill>
                  <a:srgbClr val="FFFFFF"/>
                </a:solidFill>
                <a:latin typeface="TT Interphases"/>
              </a:rPr>
            </a:br>
            <a:r>
              <a:rPr lang="pl-PL" sz="3999" dirty="0">
                <a:solidFill>
                  <a:srgbClr val="FFFFFF"/>
                </a:solidFill>
                <a:latin typeface="TT Interphases"/>
              </a:rPr>
              <a:t>- darzą zaufaniem pracowników szkoły</a:t>
            </a:r>
          </a:p>
          <a:p>
            <a:pPr marL="571500" indent="-571500" algn="just">
              <a:lnSpc>
                <a:spcPts val="5199"/>
              </a:lnSpc>
              <a:buFontTx/>
              <a:buChar char="-"/>
            </a:pPr>
            <a:r>
              <a:rPr lang="pl-PL" sz="3999" dirty="0">
                <a:solidFill>
                  <a:srgbClr val="FFFFFF"/>
                </a:solidFill>
                <a:latin typeface="TT Interphases"/>
              </a:rPr>
              <a:t>lubią szkołę</a:t>
            </a:r>
          </a:p>
          <a:p>
            <a:pPr marL="571500" indent="-571500" algn="just">
              <a:lnSpc>
                <a:spcPts val="5199"/>
              </a:lnSpc>
              <a:buFontTx/>
              <a:buChar char="-"/>
            </a:pPr>
            <a:r>
              <a:rPr lang="pl-PL" sz="3999" dirty="0">
                <a:solidFill>
                  <a:srgbClr val="FFFFFF"/>
                </a:solidFill>
                <a:latin typeface="TT Interphases"/>
              </a:rPr>
              <a:t>czują się szczęśliwi</a:t>
            </a:r>
          </a:p>
          <a:p>
            <a:pPr marL="571500" indent="-571500" algn="just">
              <a:lnSpc>
                <a:spcPts val="5199"/>
              </a:lnSpc>
              <a:buFontTx/>
              <a:buChar char="-"/>
            </a:pPr>
            <a:r>
              <a:rPr lang="pl-PL" sz="3999" dirty="0">
                <a:solidFill>
                  <a:srgbClr val="FFFFFF"/>
                </a:solidFill>
                <a:latin typeface="TT Interphases"/>
              </a:rPr>
              <a:t>mają przyjaciół i znajomych w szkole i poza nią.</a:t>
            </a:r>
          </a:p>
          <a:p>
            <a:pPr algn="just">
              <a:lnSpc>
                <a:spcPts val="5199"/>
              </a:lnSpc>
            </a:pPr>
            <a:r>
              <a:rPr lang="pl-PL" sz="3999" dirty="0">
                <a:solidFill>
                  <a:srgbClr val="FFFFFF"/>
                </a:solidFill>
                <a:latin typeface="TT Interphases"/>
              </a:rPr>
              <a:t>Szkoła jest miejscem, w którym mogą się rozwijać.</a:t>
            </a:r>
          </a:p>
          <a:p>
            <a:pPr algn="just">
              <a:lnSpc>
                <a:spcPts val="5199"/>
              </a:lnSpc>
            </a:pPr>
            <a:r>
              <a:rPr lang="pl-PL" sz="3999" dirty="0">
                <a:solidFill>
                  <a:srgbClr val="FFFFFF"/>
                </a:solidFill>
                <a:latin typeface="TT Interphases"/>
              </a:rPr>
              <a:t>Większość uczniów nie doświadczyła przemocy.</a:t>
            </a:r>
          </a:p>
          <a:p>
            <a:pPr algn="just">
              <a:lnSpc>
                <a:spcPts val="5199"/>
              </a:lnSpc>
            </a:pPr>
            <a:r>
              <a:rPr lang="pl-PL" sz="3999" dirty="0">
                <a:solidFill>
                  <a:srgbClr val="FFFFFF"/>
                </a:solidFill>
                <a:latin typeface="TT Interphases"/>
              </a:rPr>
              <a:t>Nauka jest ważna dla ¾ ankietowanych uczniów.</a:t>
            </a:r>
          </a:p>
          <a:p>
            <a:pPr algn="just">
              <a:lnSpc>
                <a:spcPts val="5199"/>
              </a:lnSpc>
            </a:pPr>
            <a:r>
              <a:rPr lang="pl-PL" sz="3999" dirty="0">
                <a:solidFill>
                  <a:srgbClr val="FFFFFF"/>
                </a:solidFill>
                <a:latin typeface="TT Interphases"/>
              </a:rPr>
              <a:t>Adaptacja uczniów z doświadczeniem migracji.</a:t>
            </a:r>
          </a:p>
          <a:p>
            <a:pPr algn="just">
              <a:lnSpc>
                <a:spcPts val="5199"/>
              </a:lnSpc>
            </a:pPr>
            <a:r>
              <a:rPr lang="pl-PL" sz="3999" dirty="0">
                <a:solidFill>
                  <a:srgbClr val="FFFFFF"/>
                </a:solidFill>
                <a:latin typeface="TT Interphases"/>
              </a:rPr>
              <a:t>Rodzice znają przyjaciół swoich dzieci.</a:t>
            </a:r>
            <a:endParaRPr lang="en-US" sz="3999" dirty="0">
              <a:solidFill>
                <a:srgbClr val="FFFFFF"/>
              </a:solidFill>
              <a:latin typeface="TT Interphase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28044" y="548640"/>
            <a:ext cx="15823289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pl-PL" sz="4500" dirty="0">
                <a:solidFill>
                  <a:srgbClr val="FFFFFF"/>
                </a:solidFill>
                <a:latin typeface="TT Interphases Bold"/>
              </a:rPr>
              <a:t>CZYNNKI C</a:t>
            </a:r>
            <a:r>
              <a:rPr lang="en-US" sz="4500" dirty="0">
                <a:solidFill>
                  <a:srgbClr val="FFFFFF"/>
                </a:solidFill>
                <a:latin typeface="TT Interphases Bold"/>
              </a:rPr>
              <a:t>H</a:t>
            </a:r>
            <a:r>
              <a:rPr lang="pl-PL" sz="4500" dirty="0">
                <a:solidFill>
                  <a:srgbClr val="FFFFFF"/>
                </a:solidFill>
                <a:latin typeface="TT Interphases Bold"/>
              </a:rPr>
              <a:t>RONIĄCE:</a:t>
            </a:r>
            <a:endParaRPr lang="en-US" sz="4500" dirty="0">
              <a:solidFill>
                <a:srgbClr val="FFFFFF"/>
              </a:solidFill>
              <a:latin typeface="TT Interphases Bold"/>
            </a:endParaRPr>
          </a:p>
        </p:txBody>
      </p:sp>
      <p:sp>
        <p:nvSpPr>
          <p:cNvPr id="4" name="Freeform 4"/>
          <p:cNvSpPr/>
          <p:nvPr/>
        </p:nvSpPr>
        <p:spPr>
          <a:xfrm rot="-10800000">
            <a:off x="0" y="244761"/>
            <a:ext cx="1469739" cy="1469739"/>
          </a:xfrm>
          <a:custGeom>
            <a:avLst/>
            <a:gdLst/>
            <a:ahLst/>
            <a:cxnLst/>
            <a:rect l="l" t="t" r="r" b="b"/>
            <a:pathLst>
              <a:path w="1469739" h="1469739">
                <a:moveTo>
                  <a:pt x="0" y="0"/>
                </a:moveTo>
                <a:lnTo>
                  <a:pt x="1469739" y="0"/>
                </a:lnTo>
                <a:lnTo>
                  <a:pt x="1469739" y="1469739"/>
                </a:lnTo>
                <a:lnTo>
                  <a:pt x="0" y="1469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8941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01515" y="2575213"/>
            <a:ext cx="3394822" cy="5103460"/>
            <a:chOff x="0" y="0"/>
            <a:chExt cx="422402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24020" cy="6350000"/>
            </a:xfrm>
            <a:custGeom>
              <a:avLst/>
              <a:gdLst/>
              <a:ahLst/>
              <a:cxnLst/>
              <a:rect l="l" t="t" r="r" b="b"/>
              <a:pathLst>
                <a:path w="4224020" h="6350000">
                  <a:moveTo>
                    <a:pt x="4224020" y="6350000"/>
                  </a:moveTo>
                  <a:lnTo>
                    <a:pt x="2441575" y="6350000"/>
                  </a:lnTo>
                  <a:cubicBezTo>
                    <a:pt x="1093089" y="6350000"/>
                    <a:pt x="0" y="5256911"/>
                    <a:pt x="0" y="3908425"/>
                  </a:cubicBezTo>
                  <a:lnTo>
                    <a:pt x="0" y="0"/>
                  </a:lnTo>
                  <a:lnTo>
                    <a:pt x="1782445" y="0"/>
                  </a:lnTo>
                  <a:cubicBezTo>
                    <a:pt x="3130931" y="0"/>
                    <a:pt x="4224020" y="1093089"/>
                    <a:pt x="4224020" y="2441575"/>
                  </a:cubicBezTo>
                  <a:lnTo>
                    <a:pt x="4224020" y="6350000"/>
                  </a:lnTo>
                </a:path>
              </a:pathLst>
            </a:custGeom>
            <a:solidFill>
              <a:srgbClr val="F077A7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Freeform 4"/>
          <p:cNvSpPr/>
          <p:nvPr/>
        </p:nvSpPr>
        <p:spPr>
          <a:xfrm flipH="1">
            <a:off x="16996336" y="6604109"/>
            <a:ext cx="3682891" cy="3682891"/>
          </a:xfrm>
          <a:custGeom>
            <a:avLst/>
            <a:gdLst/>
            <a:ahLst/>
            <a:cxnLst/>
            <a:rect l="l" t="t" r="r" b="b"/>
            <a:pathLst>
              <a:path w="3682891" h="3682891">
                <a:moveTo>
                  <a:pt x="3682892" y="0"/>
                </a:moveTo>
                <a:lnTo>
                  <a:pt x="0" y="0"/>
                </a:lnTo>
                <a:lnTo>
                  <a:pt x="0" y="3682891"/>
                </a:lnTo>
                <a:lnTo>
                  <a:pt x="3682892" y="3682891"/>
                </a:lnTo>
                <a:lnTo>
                  <a:pt x="368289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 flipH="1">
            <a:off x="15417854" y="-928854"/>
            <a:ext cx="3682891" cy="3682891"/>
          </a:xfrm>
          <a:custGeom>
            <a:avLst/>
            <a:gdLst/>
            <a:ahLst/>
            <a:cxnLst/>
            <a:rect l="l" t="t" r="r" b="b"/>
            <a:pathLst>
              <a:path w="3682891" h="3682891">
                <a:moveTo>
                  <a:pt x="3682892" y="0"/>
                </a:moveTo>
                <a:lnTo>
                  <a:pt x="0" y="0"/>
                </a:lnTo>
                <a:lnTo>
                  <a:pt x="0" y="3682892"/>
                </a:lnTo>
                <a:lnTo>
                  <a:pt x="3682892" y="3682892"/>
                </a:lnTo>
                <a:lnTo>
                  <a:pt x="368289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14400448" y="7678673"/>
            <a:ext cx="2595888" cy="2595888"/>
          </a:xfrm>
          <a:custGeom>
            <a:avLst/>
            <a:gdLst/>
            <a:ahLst/>
            <a:cxnLst/>
            <a:rect l="l" t="t" r="r" b="b"/>
            <a:pathLst>
              <a:path w="2595888" h="2595888">
                <a:moveTo>
                  <a:pt x="0" y="0"/>
                </a:moveTo>
                <a:lnTo>
                  <a:pt x="2595888" y="0"/>
                </a:lnTo>
                <a:lnTo>
                  <a:pt x="2595888" y="2595888"/>
                </a:lnTo>
                <a:lnTo>
                  <a:pt x="0" y="25958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16996336" y="5830054"/>
            <a:ext cx="774055" cy="774055"/>
          </a:xfrm>
          <a:custGeom>
            <a:avLst/>
            <a:gdLst/>
            <a:ahLst/>
            <a:cxnLst/>
            <a:rect l="l" t="t" r="r" b="b"/>
            <a:pathLst>
              <a:path w="774055" h="774055">
                <a:moveTo>
                  <a:pt x="0" y="0"/>
                </a:moveTo>
                <a:lnTo>
                  <a:pt x="774055" y="0"/>
                </a:lnTo>
                <a:lnTo>
                  <a:pt x="774055" y="774055"/>
                </a:lnTo>
                <a:lnTo>
                  <a:pt x="0" y="7740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TextBox 8"/>
          <p:cNvSpPr txBox="1"/>
          <p:nvPr/>
        </p:nvSpPr>
        <p:spPr>
          <a:xfrm>
            <a:off x="1028700" y="1028700"/>
            <a:ext cx="12572815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TT Interphases Bold"/>
              </a:rPr>
              <a:t>Uczniowie klas I - III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457940"/>
            <a:ext cx="10927188" cy="644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99"/>
              </a:lnSpc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zdrowie psychiczne uczniów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414000"/>
            <a:ext cx="12572815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99"/>
              </a:lnSpc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Wyniki ankiety zostały podzielone na dwie sekcje: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5572556"/>
            <a:ext cx="10927188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99"/>
              </a:lnSpc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szkoła w życiu uczniów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2000" y="1831054"/>
            <a:ext cx="17214666" cy="7958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</a:pPr>
            <a:r>
              <a:rPr lang="pl-PL" sz="3999" dirty="0">
                <a:solidFill>
                  <a:srgbClr val="FFFFFF"/>
                </a:solidFill>
                <a:latin typeface="TT Interphases"/>
              </a:rPr>
              <a:t>12% ankietowanych uczniów twierdzi, że nie jest ważny ojciec i rodzeństwo.</a:t>
            </a:r>
          </a:p>
          <a:p>
            <a:pPr algn="just">
              <a:lnSpc>
                <a:spcPts val="5199"/>
              </a:lnSpc>
            </a:pPr>
            <a:r>
              <a:rPr lang="pl-PL" sz="3999" dirty="0">
                <a:solidFill>
                  <a:srgbClr val="FFFFFF"/>
                </a:solidFill>
                <a:latin typeface="TT Interphases"/>
              </a:rPr>
              <a:t>Brak akceptacji ze strony rówieśników.</a:t>
            </a:r>
          </a:p>
          <a:p>
            <a:pPr algn="just">
              <a:lnSpc>
                <a:spcPts val="5199"/>
              </a:lnSpc>
            </a:pPr>
            <a:r>
              <a:rPr lang="pl-PL" sz="3999" dirty="0">
                <a:solidFill>
                  <a:srgbClr val="FFFFFF"/>
                </a:solidFill>
                <a:latin typeface="TT Interphases"/>
              </a:rPr>
              <a:t>Kontakt uczniów z alkoholem, narkotykami i pornografią.</a:t>
            </a:r>
          </a:p>
          <a:p>
            <a:pPr algn="just">
              <a:lnSpc>
                <a:spcPts val="5199"/>
              </a:lnSpc>
            </a:pPr>
            <a:r>
              <a:rPr lang="pl-PL" sz="3999" dirty="0">
                <a:solidFill>
                  <a:srgbClr val="FFFFFF"/>
                </a:solidFill>
                <a:latin typeface="TT Interphases"/>
              </a:rPr>
              <a:t>Cyberprzemoc ze strony nieznanych osób i uczniów naszej szkoły.</a:t>
            </a:r>
          </a:p>
          <a:p>
            <a:pPr algn="just">
              <a:lnSpc>
                <a:spcPts val="5199"/>
              </a:lnSpc>
            </a:pPr>
            <a:r>
              <a:rPr lang="pl-PL" sz="3999" dirty="0">
                <a:solidFill>
                  <a:srgbClr val="FFFFFF"/>
                </a:solidFill>
                <a:latin typeface="TT Interphases"/>
              </a:rPr>
              <a:t>Wagary.</a:t>
            </a:r>
          </a:p>
          <a:p>
            <a:pPr algn="just">
              <a:lnSpc>
                <a:spcPts val="5199"/>
              </a:lnSpc>
            </a:pPr>
            <a:r>
              <a:rPr lang="pl-PL" sz="3999" dirty="0">
                <a:solidFill>
                  <a:srgbClr val="FFFFFF"/>
                </a:solidFill>
                <a:latin typeface="TT Interphases"/>
              </a:rPr>
              <a:t>Brak refleksji nad czasem spędzonym przy telefonie i komputerze.</a:t>
            </a:r>
          </a:p>
          <a:p>
            <a:pPr algn="just">
              <a:lnSpc>
                <a:spcPts val="5199"/>
              </a:lnSpc>
            </a:pPr>
            <a:r>
              <a:rPr lang="pl-PL" sz="3999" dirty="0">
                <a:solidFill>
                  <a:srgbClr val="FFFFFF"/>
                </a:solidFill>
                <a:latin typeface="TT Interphases"/>
              </a:rPr>
              <a:t>Ponad połowa uczniów ogólnie nie lubi się uczyć.</a:t>
            </a:r>
          </a:p>
          <a:p>
            <a:pPr algn="just">
              <a:lnSpc>
                <a:spcPts val="5199"/>
              </a:lnSpc>
            </a:pPr>
            <a:r>
              <a:rPr lang="pl-PL" sz="3999" dirty="0">
                <a:solidFill>
                  <a:srgbClr val="FFFFFF"/>
                </a:solidFill>
                <a:latin typeface="TT Interphases"/>
              </a:rPr>
              <a:t>Większość uczniów uważa, że za dużo od siebie wymaga.</a:t>
            </a:r>
          </a:p>
          <a:p>
            <a:pPr algn="just">
              <a:lnSpc>
                <a:spcPts val="5199"/>
              </a:lnSpc>
            </a:pPr>
            <a:r>
              <a:rPr lang="pl-PL" sz="3999" dirty="0">
                <a:solidFill>
                  <a:srgbClr val="FFFFFF"/>
                </a:solidFill>
                <a:latin typeface="TT Interphases"/>
              </a:rPr>
              <a:t>Brak znajomości sposobów radzenia sobie ze stresem i rozładowywaniem złości.</a:t>
            </a:r>
          </a:p>
          <a:p>
            <a:pPr algn="just">
              <a:lnSpc>
                <a:spcPts val="5199"/>
              </a:lnSpc>
            </a:pPr>
            <a:r>
              <a:rPr lang="pl-PL" sz="3999" dirty="0">
                <a:solidFill>
                  <a:srgbClr val="FFFFFF"/>
                </a:solidFill>
                <a:latin typeface="TT Interphases"/>
              </a:rPr>
              <a:t>Obrażanie ukraińskich uczniów.</a:t>
            </a:r>
          </a:p>
          <a:p>
            <a:pPr algn="just">
              <a:lnSpc>
                <a:spcPts val="5199"/>
              </a:lnSpc>
            </a:pPr>
            <a:r>
              <a:rPr lang="pl-PL" sz="3999" dirty="0">
                <a:solidFill>
                  <a:srgbClr val="FFFFFF"/>
                </a:solidFill>
                <a:latin typeface="TT Interphases"/>
              </a:rPr>
              <a:t>Trudności w porozumiewaniu się z uczniami z Ukrainy.</a:t>
            </a:r>
            <a:endParaRPr lang="en-US" sz="3999" dirty="0">
              <a:solidFill>
                <a:srgbClr val="FFFFFF"/>
              </a:solidFill>
              <a:latin typeface="TT Interphase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28044" y="548640"/>
            <a:ext cx="15823289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pl-PL" sz="4500" dirty="0">
                <a:solidFill>
                  <a:srgbClr val="FFFFFF"/>
                </a:solidFill>
                <a:latin typeface="TT Interphases Bold"/>
              </a:rPr>
              <a:t>CZYNNKI RYZYKA:</a:t>
            </a:r>
            <a:endParaRPr lang="en-US" sz="4500" dirty="0">
              <a:solidFill>
                <a:srgbClr val="FFFFFF"/>
              </a:solidFill>
              <a:latin typeface="TT Interphases Bold"/>
            </a:endParaRPr>
          </a:p>
        </p:txBody>
      </p:sp>
      <p:sp>
        <p:nvSpPr>
          <p:cNvPr id="4" name="Freeform 4"/>
          <p:cNvSpPr/>
          <p:nvPr/>
        </p:nvSpPr>
        <p:spPr>
          <a:xfrm rot="-10800000">
            <a:off x="0" y="244761"/>
            <a:ext cx="1469739" cy="1469739"/>
          </a:xfrm>
          <a:custGeom>
            <a:avLst/>
            <a:gdLst/>
            <a:ahLst/>
            <a:cxnLst/>
            <a:rect l="l" t="t" r="r" b="b"/>
            <a:pathLst>
              <a:path w="1469739" h="1469739">
                <a:moveTo>
                  <a:pt x="0" y="0"/>
                </a:moveTo>
                <a:lnTo>
                  <a:pt x="1469739" y="0"/>
                </a:lnTo>
                <a:lnTo>
                  <a:pt x="1469739" y="1469739"/>
                </a:lnTo>
                <a:lnTo>
                  <a:pt x="0" y="1469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24825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69110" y="342900"/>
            <a:ext cx="11749238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TT Interphases Bold"/>
              </a:rPr>
              <a:t>Rekomendacje na rok szkolny 2023/2024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674934" y="1498792"/>
            <a:ext cx="11243414" cy="7192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97"/>
              </a:lnSpc>
            </a:pPr>
            <a:r>
              <a:rPr lang="en-US" sz="4074">
                <a:solidFill>
                  <a:srgbClr val="000000"/>
                </a:solidFill>
                <a:latin typeface="TT Interphases"/>
              </a:rPr>
              <a:t>Ważnym zadaniem nauczycieli jest ukształtowanie wśród uczniów poczucia odpowiedzialności za siebie i otoczenie, tak aby wspomagać utrzymanie jak najwyższego poziomu bezpieczeństwa w szkole. </a:t>
            </a:r>
          </a:p>
          <a:p>
            <a:pPr>
              <a:lnSpc>
                <a:spcPts val="5297"/>
              </a:lnSpc>
            </a:pPr>
            <a:endParaRPr lang="en-US" sz="4074">
              <a:solidFill>
                <a:srgbClr val="000000"/>
              </a:solidFill>
              <a:latin typeface="TT Interphases"/>
            </a:endParaRPr>
          </a:p>
          <a:p>
            <a:pPr algn="just">
              <a:lnSpc>
                <a:spcPts val="5297"/>
              </a:lnSpc>
            </a:pPr>
            <a:r>
              <a:rPr lang="en-US" sz="4074">
                <a:solidFill>
                  <a:srgbClr val="000000"/>
                </a:solidFill>
                <a:latin typeface="TT Interphases"/>
              </a:rPr>
              <a:t>Należy uświadamiać uczniów o konieczności udzielania pomocy koledze/koleżance w sytuacji trudnej i uwrażliwiać uczniów na potrzeby drugiego człowieka. </a:t>
            </a:r>
          </a:p>
          <a:p>
            <a:pPr>
              <a:lnSpc>
                <a:spcPts val="4257"/>
              </a:lnSpc>
            </a:pPr>
            <a:endParaRPr lang="en-US" sz="4074">
              <a:solidFill>
                <a:srgbClr val="000000"/>
              </a:solidFill>
              <a:latin typeface="TT Interphase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196009" y="-55757"/>
            <a:ext cx="6365119" cy="7746869"/>
            <a:chOff x="0" y="0"/>
            <a:chExt cx="4224020" cy="51409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24020" cy="5140977"/>
            </a:xfrm>
            <a:custGeom>
              <a:avLst/>
              <a:gdLst/>
              <a:ahLst/>
              <a:cxnLst/>
              <a:rect l="l" t="t" r="r" b="b"/>
              <a:pathLst>
                <a:path w="4224020" h="5140977">
                  <a:moveTo>
                    <a:pt x="4224020" y="5140977"/>
                  </a:moveTo>
                  <a:lnTo>
                    <a:pt x="2441575" y="5140977"/>
                  </a:lnTo>
                  <a:cubicBezTo>
                    <a:pt x="1093089" y="5140977"/>
                    <a:pt x="0" y="4047888"/>
                    <a:pt x="0" y="2699402"/>
                  </a:cubicBezTo>
                  <a:lnTo>
                    <a:pt x="0" y="0"/>
                  </a:lnTo>
                  <a:lnTo>
                    <a:pt x="1782445" y="0"/>
                  </a:lnTo>
                  <a:cubicBezTo>
                    <a:pt x="3130931" y="0"/>
                    <a:pt x="4224020" y="1093089"/>
                    <a:pt x="4224020" y="2441575"/>
                  </a:cubicBezTo>
                  <a:lnTo>
                    <a:pt x="4224020" y="5140977"/>
                  </a:lnTo>
                </a:path>
              </a:pathLst>
            </a:custGeom>
            <a:solidFill>
              <a:srgbClr val="F077A7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2574633" y="5618682"/>
            <a:ext cx="3757401" cy="3757401"/>
          </a:xfrm>
          <a:custGeom>
            <a:avLst/>
            <a:gdLst/>
            <a:ahLst/>
            <a:cxnLst/>
            <a:rect l="l" t="t" r="r" b="b"/>
            <a:pathLst>
              <a:path w="3757401" h="3757401">
                <a:moveTo>
                  <a:pt x="3757401" y="0"/>
                </a:moveTo>
                <a:lnTo>
                  <a:pt x="0" y="0"/>
                </a:lnTo>
                <a:lnTo>
                  <a:pt x="0" y="3757401"/>
                </a:lnTo>
                <a:lnTo>
                  <a:pt x="3757401" y="3757401"/>
                </a:lnTo>
                <a:lnTo>
                  <a:pt x="37574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 flipH="1">
            <a:off x="48373" y="7497383"/>
            <a:ext cx="2595888" cy="2595888"/>
          </a:xfrm>
          <a:custGeom>
            <a:avLst/>
            <a:gdLst/>
            <a:ahLst/>
            <a:cxnLst/>
            <a:rect l="l" t="t" r="r" b="b"/>
            <a:pathLst>
              <a:path w="2595888" h="2595888">
                <a:moveTo>
                  <a:pt x="2595888" y="0"/>
                </a:moveTo>
                <a:lnTo>
                  <a:pt x="0" y="0"/>
                </a:lnTo>
                <a:lnTo>
                  <a:pt x="0" y="2595888"/>
                </a:lnTo>
                <a:lnTo>
                  <a:pt x="2595888" y="2595888"/>
                </a:lnTo>
                <a:lnTo>
                  <a:pt x="259588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534431" y="5095224"/>
            <a:ext cx="2595888" cy="2595888"/>
          </a:xfrm>
          <a:custGeom>
            <a:avLst/>
            <a:gdLst/>
            <a:ahLst/>
            <a:cxnLst/>
            <a:rect l="l" t="t" r="r" b="b"/>
            <a:pathLst>
              <a:path w="2595888" h="2595888">
                <a:moveTo>
                  <a:pt x="0" y="0"/>
                </a:moveTo>
                <a:lnTo>
                  <a:pt x="2595888" y="0"/>
                </a:lnTo>
                <a:lnTo>
                  <a:pt x="2595888" y="2595888"/>
                </a:lnTo>
                <a:lnTo>
                  <a:pt x="0" y="25958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2986550" y="9258300"/>
            <a:ext cx="774055" cy="774055"/>
          </a:xfrm>
          <a:custGeom>
            <a:avLst/>
            <a:gdLst/>
            <a:ahLst/>
            <a:cxnLst/>
            <a:rect l="l" t="t" r="r" b="b"/>
            <a:pathLst>
              <a:path w="774055" h="774055">
                <a:moveTo>
                  <a:pt x="0" y="0"/>
                </a:moveTo>
                <a:lnTo>
                  <a:pt x="774055" y="0"/>
                </a:lnTo>
                <a:lnTo>
                  <a:pt x="774055" y="774055"/>
                </a:lnTo>
                <a:lnTo>
                  <a:pt x="0" y="7740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619478" y="5618682"/>
            <a:ext cx="1955155" cy="1955155"/>
          </a:xfrm>
          <a:custGeom>
            <a:avLst/>
            <a:gdLst/>
            <a:ahLst/>
            <a:cxnLst/>
            <a:rect l="l" t="t" r="r" b="b"/>
            <a:pathLst>
              <a:path w="1955155" h="1955155">
                <a:moveTo>
                  <a:pt x="0" y="0"/>
                </a:moveTo>
                <a:lnTo>
                  <a:pt x="1955155" y="0"/>
                </a:lnTo>
                <a:lnTo>
                  <a:pt x="1955155" y="1955155"/>
                </a:lnTo>
                <a:lnTo>
                  <a:pt x="0" y="19551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69110" y="342900"/>
            <a:ext cx="11749238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TT Interphases Bold"/>
              </a:rPr>
              <a:t>Rekomendacje na rok szkolny 2023/2024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674934" y="1498792"/>
            <a:ext cx="11243414" cy="7192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97"/>
              </a:lnSpc>
            </a:pPr>
            <a:r>
              <a:rPr lang="en-US" sz="4074">
                <a:solidFill>
                  <a:srgbClr val="000000"/>
                </a:solidFill>
                <a:latin typeface="TT Interphases"/>
              </a:rPr>
              <a:t>Podczas zajęć wychowawczych warto przeprowadzać lekcje na temat konstruktywnych sposobów „rozładowania” złości. </a:t>
            </a:r>
          </a:p>
          <a:p>
            <a:pPr algn="just">
              <a:lnSpc>
                <a:spcPts val="5297"/>
              </a:lnSpc>
            </a:pPr>
            <a:endParaRPr lang="en-US" sz="4074">
              <a:solidFill>
                <a:srgbClr val="000000"/>
              </a:solidFill>
              <a:latin typeface="TT Interphases"/>
            </a:endParaRPr>
          </a:p>
          <a:p>
            <a:pPr algn="just">
              <a:lnSpc>
                <a:spcPts val="5297"/>
              </a:lnSpc>
            </a:pPr>
            <a:r>
              <a:rPr lang="en-US" sz="4074">
                <a:solidFill>
                  <a:srgbClr val="000000"/>
                </a:solidFill>
                <a:latin typeface="TT Interphases"/>
              </a:rPr>
              <a:t>Ważne również jest uświadamianie uczniów, jaki pożytek dla ich zdrowia psychicznego </a:t>
            </a:r>
          </a:p>
          <a:p>
            <a:pPr algn="just">
              <a:lnSpc>
                <a:spcPts val="5297"/>
              </a:lnSpc>
            </a:pPr>
            <a:r>
              <a:rPr lang="en-US" sz="4074">
                <a:solidFill>
                  <a:srgbClr val="000000"/>
                </a:solidFill>
                <a:latin typeface="TT Interphases"/>
              </a:rPr>
              <a:t>i fizycznego przynosi aktywne spędzanie wolnego czasu, najlepiej na świeżym powietrzu, niezależnie od pory roku. </a:t>
            </a:r>
          </a:p>
          <a:p>
            <a:pPr algn="just">
              <a:lnSpc>
                <a:spcPts val="5297"/>
              </a:lnSpc>
            </a:pPr>
            <a:endParaRPr lang="en-US" sz="4074">
              <a:solidFill>
                <a:srgbClr val="000000"/>
              </a:solidFill>
              <a:latin typeface="TT Interphases"/>
            </a:endParaRPr>
          </a:p>
          <a:p>
            <a:pPr>
              <a:lnSpc>
                <a:spcPts val="4257"/>
              </a:lnSpc>
            </a:pPr>
            <a:endParaRPr lang="en-US" sz="4074">
              <a:solidFill>
                <a:srgbClr val="000000"/>
              </a:solidFill>
              <a:latin typeface="TT Interphase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196009" y="-55757"/>
            <a:ext cx="6365119" cy="7746869"/>
            <a:chOff x="0" y="0"/>
            <a:chExt cx="4224020" cy="51409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24020" cy="5140977"/>
            </a:xfrm>
            <a:custGeom>
              <a:avLst/>
              <a:gdLst/>
              <a:ahLst/>
              <a:cxnLst/>
              <a:rect l="l" t="t" r="r" b="b"/>
              <a:pathLst>
                <a:path w="4224020" h="5140977">
                  <a:moveTo>
                    <a:pt x="4224020" y="5140977"/>
                  </a:moveTo>
                  <a:lnTo>
                    <a:pt x="2441575" y="5140977"/>
                  </a:lnTo>
                  <a:cubicBezTo>
                    <a:pt x="1093089" y="5140977"/>
                    <a:pt x="0" y="4047888"/>
                    <a:pt x="0" y="2699402"/>
                  </a:cubicBezTo>
                  <a:lnTo>
                    <a:pt x="0" y="0"/>
                  </a:lnTo>
                  <a:lnTo>
                    <a:pt x="1782445" y="0"/>
                  </a:lnTo>
                  <a:cubicBezTo>
                    <a:pt x="3130931" y="0"/>
                    <a:pt x="4224020" y="1093089"/>
                    <a:pt x="4224020" y="2441575"/>
                  </a:cubicBezTo>
                  <a:lnTo>
                    <a:pt x="4224020" y="5140977"/>
                  </a:lnTo>
                </a:path>
              </a:pathLst>
            </a:custGeom>
            <a:solidFill>
              <a:srgbClr val="F077A7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2574633" y="5618682"/>
            <a:ext cx="3757401" cy="3757401"/>
          </a:xfrm>
          <a:custGeom>
            <a:avLst/>
            <a:gdLst/>
            <a:ahLst/>
            <a:cxnLst/>
            <a:rect l="l" t="t" r="r" b="b"/>
            <a:pathLst>
              <a:path w="3757401" h="3757401">
                <a:moveTo>
                  <a:pt x="3757401" y="0"/>
                </a:moveTo>
                <a:lnTo>
                  <a:pt x="0" y="0"/>
                </a:lnTo>
                <a:lnTo>
                  <a:pt x="0" y="3757401"/>
                </a:lnTo>
                <a:lnTo>
                  <a:pt x="3757401" y="3757401"/>
                </a:lnTo>
                <a:lnTo>
                  <a:pt x="37574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 flipH="1">
            <a:off x="48373" y="7497383"/>
            <a:ext cx="2595888" cy="2595888"/>
          </a:xfrm>
          <a:custGeom>
            <a:avLst/>
            <a:gdLst/>
            <a:ahLst/>
            <a:cxnLst/>
            <a:rect l="l" t="t" r="r" b="b"/>
            <a:pathLst>
              <a:path w="2595888" h="2595888">
                <a:moveTo>
                  <a:pt x="2595888" y="0"/>
                </a:moveTo>
                <a:lnTo>
                  <a:pt x="0" y="0"/>
                </a:lnTo>
                <a:lnTo>
                  <a:pt x="0" y="2595888"/>
                </a:lnTo>
                <a:lnTo>
                  <a:pt x="2595888" y="2595888"/>
                </a:lnTo>
                <a:lnTo>
                  <a:pt x="259588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534431" y="5095224"/>
            <a:ext cx="2595888" cy="2595888"/>
          </a:xfrm>
          <a:custGeom>
            <a:avLst/>
            <a:gdLst/>
            <a:ahLst/>
            <a:cxnLst/>
            <a:rect l="l" t="t" r="r" b="b"/>
            <a:pathLst>
              <a:path w="2595888" h="2595888">
                <a:moveTo>
                  <a:pt x="0" y="0"/>
                </a:moveTo>
                <a:lnTo>
                  <a:pt x="2595888" y="0"/>
                </a:lnTo>
                <a:lnTo>
                  <a:pt x="2595888" y="2595888"/>
                </a:lnTo>
                <a:lnTo>
                  <a:pt x="0" y="25958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2986550" y="9258300"/>
            <a:ext cx="774055" cy="774055"/>
          </a:xfrm>
          <a:custGeom>
            <a:avLst/>
            <a:gdLst/>
            <a:ahLst/>
            <a:cxnLst/>
            <a:rect l="l" t="t" r="r" b="b"/>
            <a:pathLst>
              <a:path w="774055" h="774055">
                <a:moveTo>
                  <a:pt x="0" y="0"/>
                </a:moveTo>
                <a:lnTo>
                  <a:pt x="774055" y="0"/>
                </a:lnTo>
                <a:lnTo>
                  <a:pt x="774055" y="774055"/>
                </a:lnTo>
                <a:lnTo>
                  <a:pt x="0" y="7740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619478" y="5618682"/>
            <a:ext cx="1955155" cy="1955155"/>
          </a:xfrm>
          <a:custGeom>
            <a:avLst/>
            <a:gdLst/>
            <a:ahLst/>
            <a:cxnLst/>
            <a:rect l="l" t="t" r="r" b="b"/>
            <a:pathLst>
              <a:path w="1955155" h="1955155">
                <a:moveTo>
                  <a:pt x="0" y="0"/>
                </a:moveTo>
                <a:lnTo>
                  <a:pt x="1955155" y="0"/>
                </a:lnTo>
                <a:lnTo>
                  <a:pt x="1955155" y="1955155"/>
                </a:lnTo>
                <a:lnTo>
                  <a:pt x="0" y="19551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69110" y="342900"/>
            <a:ext cx="11749238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TT Interphases Bold"/>
              </a:rPr>
              <a:t>Rekomendacje na rok szkolny 2023/2024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674934" y="1498792"/>
            <a:ext cx="11243414" cy="8525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97"/>
              </a:lnSpc>
            </a:pPr>
            <a:r>
              <a:rPr lang="en-US" sz="4074">
                <a:solidFill>
                  <a:srgbClr val="000000"/>
                </a:solidFill>
                <a:latin typeface="TT Interphases"/>
              </a:rPr>
              <a:t>Przeprowadzenie warsztatów na temat profilaktyki cyberprzemocy.</a:t>
            </a:r>
          </a:p>
          <a:p>
            <a:pPr algn="just">
              <a:lnSpc>
                <a:spcPts val="5297"/>
              </a:lnSpc>
            </a:pPr>
            <a:endParaRPr lang="en-US" sz="4074">
              <a:solidFill>
                <a:srgbClr val="000000"/>
              </a:solidFill>
              <a:latin typeface="TT Interphases"/>
            </a:endParaRPr>
          </a:p>
          <a:p>
            <a:pPr algn="just">
              <a:lnSpc>
                <a:spcPts val="5297"/>
              </a:lnSpc>
            </a:pPr>
            <a:r>
              <a:rPr lang="en-US" sz="4074">
                <a:solidFill>
                  <a:srgbClr val="000000"/>
                </a:solidFill>
                <a:latin typeface="TT Interphases"/>
              </a:rPr>
              <a:t>Propagowanie zdrowego i wolnego od nałogów stylu życia poprzez dostarczanie uczniom wiadomości na temat szkodliwości działania papierosów, alkoholu, narkotyków, dopalaczy itp. oraz upowszechnianie tych informacji.</a:t>
            </a:r>
          </a:p>
          <a:p>
            <a:pPr algn="just">
              <a:lnSpc>
                <a:spcPts val="5297"/>
              </a:lnSpc>
            </a:pPr>
            <a:endParaRPr lang="en-US" sz="4074">
              <a:solidFill>
                <a:srgbClr val="000000"/>
              </a:solidFill>
              <a:latin typeface="TT Interphases"/>
            </a:endParaRPr>
          </a:p>
          <a:p>
            <a:pPr algn="just">
              <a:lnSpc>
                <a:spcPts val="5297"/>
              </a:lnSpc>
            </a:pPr>
            <a:r>
              <a:rPr lang="en-US" sz="4074">
                <a:solidFill>
                  <a:srgbClr val="000000"/>
                </a:solidFill>
                <a:latin typeface="TT Interphases"/>
              </a:rPr>
              <a:t>Wskazywanie sposobów efektywnego wykorzystywania czasu, jak nim zarządzać, gdzie można rozwijać swoje pasje.</a:t>
            </a:r>
          </a:p>
          <a:p>
            <a:pPr>
              <a:lnSpc>
                <a:spcPts val="4257"/>
              </a:lnSpc>
            </a:pPr>
            <a:endParaRPr lang="en-US" sz="4074">
              <a:solidFill>
                <a:srgbClr val="000000"/>
              </a:solidFill>
              <a:latin typeface="TT Interphase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196009" y="-55757"/>
            <a:ext cx="6365119" cy="7746869"/>
            <a:chOff x="0" y="0"/>
            <a:chExt cx="4224020" cy="51409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24020" cy="5140977"/>
            </a:xfrm>
            <a:custGeom>
              <a:avLst/>
              <a:gdLst/>
              <a:ahLst/>
              <a:cxnLst/>
              <a:rect l="l" t="t" r="r" b="b"/>
              <a:pathLst>
                <a:path w="4224020" h="5140977">
                  <a:moveTo>
                    <a:pt x="4224020" y="5140977"/>
                  </a:moveTo>
                  <a:lnTo>
                    <a:pt x="2441575" y="5140977"/>
                  </a:lnTo>
                  <a:cubicBezTo>
                    <a:pt x="1093089" y="5140977"/>
                    <a:pt x="0" y="4047888"/>
                    <a:pt x="0" y="2699402"/>
                  </a:cubicBezTo>
                  <a:lnTo>
                    <a:pt x="0" y="0"/>
                  </a:lnTo>
                  <a:lnTo>
                    <a:pt x="1782445" y="0"/>
                  </a:lnTo>
                  <a:cubicBezTo>
                    <a:pt x="3130931" y="0"/>
                    <a:pt x="4224020" y="1093089"/>
                    <a:pt x="4224020" y="2441575"/>
                  </a:cubicBezTo>
                  <a:lnTo>
                    <a:pt x="4224020" y="5140977"/>
                  </a:lnTo>
                </a:path>
              </a:pathLst>
            </a:custGeom>
            <a:solidFill>
              <a:srgbClr val="F077A7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2574633" y="5618682"/>
            <a:ext cx="3757401" cy="3757401"/>
          </a:xfrm>
          <a:custGeom>
            <a:avLst/>
            <a:gdLst/>
            <a:ahLst/>
            <a:cxnLst/>
            <a:rect l="l" t="t" r="r" b="b"/>
            <a:pathLst>
              <a:path w="3757401" h="3757401">
                <a:moveTo>
                  <a:pt x="3757401" y="0"/>
                </a:moveTo>
                <a:lnTo>
                  <a:pt x="0" y="0"/>
                </a:lnTo>
                <a:lnTo>
                  <a:pt x="0" y="3757401"/>
                </a:lnTo>
                <a:lnTo>
                  <a:pt x="3757401" y="3757401"/>
                </a:lnTo>
                <a:lnTo>
                  <a:pt x="37574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 flipH="1">
            <a:off x="48373" y="7497383"/>
            <a:ext cx="2595888" cy="2595888"/>
          </a:xfrm>
          <a:custGeom>
            <a:avLst/>
            <a:gdLst/>
            <a:ahLst/>
            <a:cxnLst/>
            <a:rect l="l" t="t" r="r" b="b"/>
            <a:pathLst>
              <a:path w="2595888" h="2595888">
                <a:moveTo>
                  <a:pt x="2595888" y="0"/>
                </a:moveTo>
                <a:lnTo>
                  <a:pt x="0" y="0"/>
                </a:lnTo>
                <a:lnTo>
                  <a:pt x="0" y="2595888"/>
                </a:lnTo>
                <a:lnTo>
                  <a:pt x="2595888" y="2595888"/>
                </a:lnTo>
                <a:lnTo>
                  <a:pt x="259588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534431" y="5095224"/>
            <a:ext cx="2595888" cy="2595888"/>
          </a:xfrm>
          <a:custGeom>
            <a:avLst/>
            <a:gdLst/>
            <a:ahLst/>
            <a:cxnLst/>
            <a:rect l="l" t="t" r="r" b="b"/>
            <a:pathLst>
              <a:path w="2595888" h="2595888">
                <a:moveTo>
                  <a:pt x="0" y="0"/>
                </a:moveTo>
                <a:lnTo>
                  <a:pt x="2595888" y="0"/>
                </a:lnTo>
                <a:lnTo>
                  <a:pt x="2595888" y="2595888"/>
                </a:lnTo>
                <a:lnTo>
                  <a:pt x="0" y="25958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2986550" y="9258300"/>
            <a:ext cx="774055" cy="774055"/>
          </a:xfrm>
          <a:custGeom>
            <a:avLst/>
            <a:gdLst/>
            <a:ahLst/>
            <a:cxnLst/>
            <a:rect l="l" t="t" r="r" b="b"/>
            <a:pathLst>
              <a:path w="774055" h="774055">
                <a:moveTo>
                  <a:pt x="0" y="0"/>
                </a:moveTo>
                <a:lnTo>
                  <a:pt x="774055" y="0"/>
                </a:lnTo>
                <a:lnTo>
                  <a:pt x="774055" y="774055"/>
                </a:lnTo>
                <a:lnTo>
                  <a:pt x="0" y="7740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619478" y="5618682"/>
            <a:ext cx="1955155" cy="1955155"/>
          </a:xfrm>
          <a:custGeom>
            <a:avLst/>
            <a:gdLst/>
            <a:ahLst/>
            <a:cxnLst/>
            <a:rect l="l" t="t" r="r" b="b"/>
            <a:pathLst>
              <a:path w="1955155" h="1955155">
                <a:moveTo>
                  <a:pt x="0" y="0"/>
                </a:moveTo>
                <a:lnTo>
                  <a:pt x="1955155" y="0"/>
                </a:lnTo>
                <a:lnTo>
                  <a:pt x="1955155" y="1955155"/>
                </a:lnTo>
                <a:lnTo>
                  <a:pt x="0" y="19551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69110" y="342900"/>
            <a:ext cx="11749238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TT Interphases Bold"/>
              </a:rPr>
              <a:t>Rekomendacje na rok szkolny 2023/2024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674934" y="1498792"/>
            <a:ext cx="11243414" cy="8027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97"/>
              </a:lnSpc>
            </a:pPr>
            <a:r>
              <a:rPr lang="pl-PL" sz="4074" dirty="0">
                <a:solidFill>
                  <a:srgbClr val="000000"/>
                </a:solidFill>
                <a:latin typeface="TT Interphases"/>
              </a:rPr>
              <a:t>Wskazane są zajęcia dla uczniów dotyczące akceptacji i tolerancji, integracji zespołów klasowych oraz umiejętności radzenia sobie ze stresem i złością. </a:t>
            </a:r>
          </a:p>
          <a:p>
            <a:pPr algn="just">
              <a:lnSpc>
                <a:spcPts val="5297"/>
              </a:lnSpc>
            </a:pPr>
            <a:endParaRPr lang="pl-PL" sz="4074" dirty="0">
              <a:solidFill>
                <a:srgbClr val="000000"/>
              </a:solidFill>
              <a:latin typeface="TT Interphases"/>
            </a:endParaRPr>
          </a:p>
          <a:p>
            <a:pPr algn="just">
              <a:lnSpc>
                <a:spcPts val="5297"/>
              </a:lnSpc>
            </a:pPr>
            <a:r>
              <a:rPr lang="pl-PL" sz="4074" dirty="0">
                <a:solidFill>
                  <a:srgbClr val="000000"/>
                </a:solidFill>
                <a:latin typeface="TT Interphases"/>
              </a:rPr>
              <a:t>Warto spróbować ustalić, dlaczego uczniowie ogólnie nie lubią się uczyć. </a:t>
            </a:r>
          </a:p>
          <a:p>
            <a:pPr algn="just">
              <a:lnSpc>
                <a:spcPts val="5297"/>
              </a:lnSpc>
            </a:pPr>
            <a:endParaRPr lang="pl-PL" sz="4074" dirty="0">
              <a:solidFill>
                <a:srgbClr val="000000"/>
              </a:solidFill>
              <a:latin typeface="TT Interphases"/>
            </a:endParaRPr>
          </a:p>
          <a:p>
            <a:pPr algn="just">
              <a:lnSpc>
                <a:spcPts val="5297"/>
              </a:lnSpc>
            </a:pPr>
            <a:r>
              <a:rPr lang="pl-PL" sz="4074" dirty="0">
                <a:solidFill>
                  <a:srgbClr val="000000"/>
                </a:solidFill>
                <a:latin typeface="TT Interphases"/>
              </a:rPr>
              <a:t>Zaznajomienie uczniów z efektywnymi metodami uczenia się.</a:t>
            </a:r>
          </a:p>
          <a:p>
            <a:pPr algn="just">
              <a:lnSpc>
                <a:spcPts val="5297"/>
              </a:lnSpc>
            </a:pPr>
            <a:endParaRPr lang="en-US" sz="4074" dirty="0">
              <a:solidFill>
                <a:srgbClr val="000000"/>
              </a:solidFill>
              <a:latin typeface="TT Interphases"/>
            </a:endParaRPr>
          </a:p>
          <a:p>
            <a:pPr>
              <a:lnSpc>
                <a:spcPts val="4257"/>
              </a:lnSpc>
            </a:pPr>
            <a:endParaRPr lang="en-US" sz="4074" dirty="0">
              <a:solidFill>
                <a:srgbClr val="000000"/>
              </a:solidFill>
              <a:latin typeface="TT Interphase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196009" y="-55757"/>
            <a:ext cx="6365119" cy="7746869"/>
            <a:chOff x="0" y="0"/>
            <a:chExt cx="4224020" cy="51409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24020" cy="5140977"/>
            </a:xfrm>
            <a:custGeom>
              <a:avLst/>
              <a:gdLst/>
              <a:ahLst/>
              <a:cxnLst/>
              <a:rect l="l" t="t" r="r" b="b"/>
              <a:pathLst>
                <a:path w="4224020" h="5140977">
                  <a:moveTo>
                    <a:pt x="4224020" y="5140977"/>
                  </a:moveTo>
                  <a:lnTo>
                    <a:pt x="2441575" y="5140977"/>
                  </a:lnTo>
                  <a:cubicBezTo>
                    <a:pt x="1093089" y="5140977"/>
                    <a:pt x="0" y="4047888"/>
                    <a:pt x="0" y="2699402"/>
                  </a:cubicBezTo>
                  <a:lnTo>
                    <a:pt x="0" y="0"/>
                  </a:lnTo>
                  <a:lnTo>
                    <a:pt x="1782445" y="0"/>
                  </a:lnTo>
                  <a:cubicBezTo>
                    <a:pt x="3130931" y="0"/>
                    <a:pt x="4224020" y="1093089"/>
                    <a:pt x="4224020" y="2441575"/>
                  </a:cubicBezTo>
                  <a:lnTo>
                    <a:pt x="4224020" y="5140977"/>
                  </a:lnTo>
                </a:path>
              </a:pathLst>
            </a:custGeom>
            <a:solidFill>
              <a:srgbClr val="F077A7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2574633" y="5618682"/>
            <a:ext cx="3757401" cy="3757401"/>
          </a:xfrm>
          <a:custGeom>
            <a:avLst/>
            <a:gdLst/>
            <a:ahLst/>
            <a:cxnLst/>
            <a:rect l="l" t="t" r="r" b="b"/>
            <a:pathLst>
              <a:path w="3757401" h="3757401">
                <a:moveTo>
                  <a:pt x="3757401" y="0"/>
                </a:moveTo>
                <a:lnTo>
                  <a:pt x="0" y="0"/>
                </a:lnTo>
                <a:lnTo>
                  <a:pt x="0" y="3757401"/>
                </a:lnTo>
                <a:lnTo>
                  <a:pt x="3757401" y="3757401"/>
                </a:lnTo>
                <a:lnTo>
                  <a:pt x="37574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 flipH="1">
            <a:off x="48373" y="7497383"/>
            <a:ext cx="2595888" cy="2595888"/>
          </a:xfrm>
          <a:custGeom>
            <a:avLst/>
            <a:gdLst/>
            <a:ahLst/>
            <a:cxnLst/>
            <a:rect l="l" t="t" r="r" b="b"/>
            <a:pathLst>
              <a:path w="2595888" h="2595888">
                <a:moveTo>
                  <a:pt x="2595888" y="0"/>
                </a:moveTo>
                <a:lnTo>
                  <a:pt x="0" y="0"/>
                </a:lnTo>
                <a:lnTo>
                  <a:pt x="0" y="2595888"/>
                </a:lnTo>
                <a:lnTo>
                  <a:pt x="2595888" y="2595888"/>
                </a:lnTo>
                <a:lnTo>
                  <a:pt x="259588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534431" y="5095224"/>
            <a:ext cx="2595888" cy="2595888"/>
          </a:xfrm>
          <a:custGeom>
            <a:avLst/>
            <a:gdLst/>
            <a:ahLst/>
            <a:cxnLst/>
            <a:rect l="l" t="t" r="r" b="b"/>
            <a:pathLst>
              <a:path w="2595888" h="2595888">
                <a:moveTo>
                  <a:pt x="0" y="0"/>
                </a:moveTo>
                <a:lnTo>
                  <a:pt x="2595888" y="0"/>
                </a:lnTo>
                <a:lnTo>
                  <a:pt x="2595888" y="2595888"/>
                </a:lnTo>
                <a:lnTo>
                  <a:pt x="0" y="25958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2986550" y="9258300"/>
            <a:ext cx="774055" cy="774055"/>
          </a:xfrm>
          <a:custGeom>
            <a:avLst/>
            <a:gdLst/>
            <a:ahLst/>
            <a:cxnLst/>
            <a:rect l="l" t="t" r="r" b="b"/>
            <a:pathLst>
              <a:path w="774055" h="774055">
                <a:moveTo>
                  <a:pt x="0" y="0"/>
                </a:moveTo>
                <a:lnTo>
                  <a:pt x="774055" y="0"/>
                </a:lnTo>
                <a:lnTo>
                  <a:pt x="774055" y="774055"/>
                </a:lnTo>
                <a:lnTo>
                  <a:pt x="0" y="7740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619478" y="5618682"/>
            <a:ext cx="1955155" cy="1955155"/>
          </a:xfrm>
          <a:custGeom>
            <a:avLst/>
            <a:gdLst/>
            <a:ahLst/>
            <a:cxnLst/>
            <a:rect l="l" t="t" r="r" b="b"/>
            <a:pathLst>
              <a:path w="1955155" h="1955155">
                <a:moveTo>
                  <a:pt x="0" y="0"/>
                </a:moveTo>
                <a:lnTo>
                  <a:pt x="1955155" y="0"/>
                </a:lnTo>
                <a:lnTo>
                  <a:pt x="1955155" y="1955155"/>
                </a:lnTo>
                <a:lnTo>
                  <a:pt x="0" y="19551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69110" y="342900"/>
            <a:ext cx="11749238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TT Interphases Bold"/>
              </a:rPr>
              <a:t>Rekomendacje na rok szkolny 2023/2024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674934" y="1498792"/>
            <a:ext cx="11243414" cy="5858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97"/>
              </a:lnSpc>
            </a:pPr>
            <a:r>
              <a:rPr lang="en-US" sz="4074">
                <a:solidFill>
                  <a:srgbClr val="000000"/>
                </a:solidFill>
                <a:latin typeface="TT Interphases"/>
              </a:rPr>
              <a:t>Zwracanie uwagi na każdy przejaw agresji/przemocy wobec uczniów z Ukrainy.</a:t>
            </a:r>
          </a:p>
          <a:p>
            <a:pPr>
              <a:lnSpc>
                <a:spcPts val="5297"/>
              </a:lnSpc>
            </a:pPr>
            <a:endParaRPr lang="en-US" sz="4074">
              <a:solidFill>
                <a:srgbClr val="000000"/>
              </a:solidFill>
              <a:latin typeface="TT Interphases"/>
            </a:endParaRPr>
          </a:p>
          <a:p>
            <a:pPr algn="just">
              <a:lnSpc>
                <a:spcPts val="5297"/>
              </a:lnSpc>
            </a:pPr>
            <a:r>
              <a:rPr lang="en-US" sz="4074">
                <a:solidFill>
                  <a:srgbClr val="000000"/>
                </a:solidFill>
                <a:latin typeface="TT Interphases"/>
              </a:rPr>
              <a:t>Wspieranie rozwoju spójności grupy, do której dołączają nowi uczniowie – cudzoziemcy (zajęcia dotyczące tolerancji, wielokulturowości </a:t>
            </a:r>
          </a:p>
          <a:p>
            <a:pPr algn="just">
              <a:lnSpc>
                <a:spcPts val="5297"/>
              </a:lnSpc>
            </a:pPr>
            <a:r>
              <a:rPr lang="en-US" sz="4074">
                <a:solidFill>
                  <a:srgbClr val="000000"/>
                </a:solidFill>
                <a:latin typeface="TT Interphases"/>
              </a:rPr>
              <a:t>i przeciwdziałania dyskryminacji). </a:t>
            </a:r>
          </a:p>
          <a:p>
            <a:pPr algn="just">
              <a:lnSpc>
                <a:spcPts val="5297"/>
              </a:lnSpc>
            </a:pPr>
            <a:endParaRPr lang="en-US" sz="4074">
              <a:solidFill>
                <a:srgbClr val="000000"/>
              </a:solidFill>
              <a:latin typeface="TT Interphases"/>
            </a:endParaRPr>
          </a:p>
          <a:p>
            <a:pPr>
              <a:lnSpc>
                <a:spcPts val="4257"/>
              </a:lnSpc>
            </a:pPr>
            <a:endParaRPr lang="en-US" sz="4074">
              <a:solidFill>
                <a:srgbClr val="000000"/>
              </a:solidFill>
              <a:latin typeface="TT Interphase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196009" y="-55757"/>
            <a:ext cx="6365119" cy="7746869"/>
            <a:chOff x="0" y="0"/>
            <a:chExt cx="4224020" cy="51409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24020" cy="5140977"/>
            </a:xfrm>
            <a:custGeom>
              <a:avLst/>
              <a:gdLst/>
              <a:ahLst/>
              <a:cxnLst/>
              <a:rect l="l" t="t" r="r" b="b"/>
              <a:pathLst>
                <a:path w="4224020" h="5140977">
                  <a:moveTo>
                    <a:pt x="4224020" y="5140977"/>
                  </a:moveTo>
                  <a:lnTo>
                    <a:pt x="2441575" y="5140977"/>
                  </a:lnTo>
                  <a:cubicBezTo>
                    <a:pt x="1093089" y="5140977"/>
                    <a:pt x="0" y="4047888"/>
                    <a:pt x="0" y="2699402"/>
                  </a:cubicBezTo>
                  <a:lnTo>
                    <a:pt x="0" y="0"/>
                  </a:lnTo>
                  <a:lnTo>
                    <a:pt x="1782445" y="0"/>
                  </a:lnTo>
                  <a:cubicBezTo>
                    <a:pt x="3130931" y="0"/>
                    <a:pt x="4224020" y="1093089"/>
                    <a:pt x="4224020" y="2441575"/>
                  </a:cubicBezTo>
                  <a:lnTo>
                    <a:pt x="4224020" y="5140977"/>
                  </a:lnTo>
                </a:path>
              </a:pathLst>
            </a:custGeom>
            <a:solidFill>
              <a:srgbClr val="F077A7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2574633" y="5618682"/>
            <a:ext cx="3757401" cy="3757401"/>
          </a:xfrm>
          <a:custGeom>
            <a:avLst/>
            <a:gdLst/>
            <a:ahLst/>
            <a:cxnLst/>
            <a:rect l="l" t="t" r="r" b="b"/>
            <a:pathLst>
              <a:path w="3757401" h="3757401">
                <a:moveTo>
                  <a:pt x="3757401" y="0"/>
                </a:moveTo>
                <a:lnTo>
                  <a:pt x="0" y="0"/>
                </a:lnTo>
                <a:lnTo>
                  <a:pt x="0" y="3757401"/>
                </a:lnTo>
                <a:lnTo>
                  <a:pt x="3757401" y="3757401"/>
                </a:lnTo>
                <a:lnTo>
                  <a:pt x="37574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 flipH="1">
            <a:off x="48373" y="7497383"/>
            <a:ext cx="2595888" cy="2595888"/>
          </a:xfrm>
          <a:custGeom>
            <a:avLst/>
            <a:gdLst/>
            <a:ahLst/>
            <a:cxnLst/>
            <a:rect l="l" t="t" r="r" b="b"/>
            <a:pathLst>
              <a:path w="2595888" h="2595888">
                <a:moveTo>
                  <a:pt x="2595888" y="0"/>
                </a:moveTo>
                <a:lnTo>
                  <a:pt x="0" y="0"/>
                </a:lnTo>
                <a:lnTo>
                  <a:pt x="0" y="2595888"/>
                </a:lnTo>
                <a:lnTo>
                  <a:pt x="2595888" y="2595888"/>
                </a:lnTo>
                <a:lnTo>
                  <a:pt x="259588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534431" y="5095224"/>
            <a:ext cx="2595888" cy="2595888"/>
          </a:xfrm>
          <a:custGeom>
            <a:avLst/>
            <a:gdLst/>
            <a:ahLst/>
            <a:cxnLst/>
            <a:rect l="l" t="t" r="r" b="b"/>
            <a:pathLst>
              <a:path w="2595888" h="2595888">
                <a:moveTo>
                  <a:pt x="0" y="0"/>
                </a:moveTo>
                <a:lnTo>
                  <a:pt x="2595888" y="0"/>
                </a:lnTo>
                <a:lnTo>
                  <a:pt x="2595888" y="2595888"/>
                </a:lnTo>
                <a:lnTo>
                  <a:pt x="0" y="25958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2986550" y="9258300"/>
            <a:ext cx="774055" cy="774055"/>
          </a:xfrm>
          <a:custGeom>
            <a:avLst/>
            <a:gdLst/>
            <a:ahLst/>
            <a:cxnLst/>
            <a:rect l="l" t="t" r="r" b="b"/>
            <a:pathLst>
              <a:path w="774055" h="774055">
                <a:moveTo>
                  <a:pt x="0" y="0"/>
                </a:moveTo>
                <a:lnTo>
                  <a:pt x="774055" y="0"/>
                </a:lnTo>
                <a:lnTo>
                  <a:pt x="774055" y="774055"/>
                </a:lnTo>
                <a:lnTo>
                  <a:pt x="0" y="7740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619478" y="5618682"/>
            <a:ext cx="1955155" cy="1955155"/>
          </a:xfrm>
          <a:custGeom>
            <a:avLst/>
            <a:gdLst/>
            <a:ahLst/>
            <a:cxnLst/>
            <a:rect l="l" t="t" r="r" b="b"/>
            <a:pathLst>
              <a:path w="1955155" h="1955155">
                <a:moveTo>
                  <a:pt x="0" y="0"/>
                </a:moveTo>
                <a:lnTo>
                  <a:pt x="1955155" y="0"/>
                </a:lnTo>
                <a:lnTo>
                  <a:pt x="1955155" y="1955155"/>
                </a:lnTo>
                <a:lnTo>
                  <a:pt x="0" y="19551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69110" y="342900"/>
            <a:ext cx="11749238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TT Interphases Bold"/>
              </a:rPr>
              <a:t>Rekomendacje na rok szkolny 2023/2024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674934" y="2269749"/>
            <a:ext cx="11243414" cy="6525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97"/>
              </a:lnSpc>
            </a:pPr>
            <a:r>
              <a:rPr lang="en-US" sz="4074">
                <a:solidFill>
                  <a:srgbClr val="000000"/>
                </a:solidFill>
                <a:latin typeface="TT Interphases"/>
              </a:rPr>
              <a:t>Wspieranie zdrowia psychicznego oraz psychospołecznego uczniów z doświadczeniem wojennym.</a:t>
            </a:r>
          </a:p>
          <a:p>
            <a:pPr>
              <a:lnSpc>
                <a:spcPts val="5297"/>
              </a:lnSpc>
            </a:pPr>
            <a:endParaRPr lang="en-US" sz="4074">
              <a:solidFill>
                <a:srgbClr val="000000"/>
              </a:solidFill>
              <a:latin typeface="TT Interphases"/>
            </a:endParaRPr>
          </a:p>
          <a:p>
            <a:pPr>
              <a:lnSpc>
                <a:spcPts val="5297"/>
              </a:lnSpc>
            </a:pPr>
            <a:r>
              <a:rPr lang="en-US" sz="4074">
                <a:solidFill>
                  <a:srgbClr val="000000"/>
                </a:solidFill>
                <a:latin typeface="TT Interphases"/>
              </a:rPr>
              <a:t>Obserwacja uczniów – cudzoziemców pod kątem zapewnienia pomocy psychologiczno – pedagogicznej.</a:t>
            </a:r>
          </a:p>
          <a:p>
            <a:pPr algn="just">
              <a:lnSpc>
                <a:spcPts val="5297"/>
              </a:lnSpc>
            </a:pPr>
            <a:endParaRPr lang="en-US" sz="4074">
              <a:solidFill>
                <a:srgbClr val="000000"/>
              </a:solidFill>
              <a:latin typeface="TT Interphases"/>
            </a:endParaRPr>
          </a:p>
          <a:p>
            <a:pPr algn="just">
              <a:lnSpc>
                <a:spcPts val="5297"/>
              </a:lnSpc>
            </a:pPr>
            <a:endParaRPr lang="en-US" sz="4074">
              <a:solidFill>
                <a:srgbClr val="000000"/>
              </a:solidFill>
              <a:latin typeface="TT Interphases"/>
            </a:endParaRPr>
          </a:p>
          <a:p>
            <a:pPr>
              <a:lnSpc>
                <a:spcPts val="4257"/>
              </a:lnSpc>
            </a:pPr>
            <a:endParaRPr lang="en-US" sz="4074">
              <a:solidFill>
                <a:srgbClr val="000000"/>
              </a:solidFill>
              <a:latin typeface="TT Interphase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196009" y="-55757"/>
            <a:ext cx="6365119" cy="7746869"/>
            <a:chOff x="0" y="0"/>
            <a:chExt cx="4224020" cy="51409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24020" cy="5140977"/>
            </a:xfrm>
            <a:custGeom>
              <a:avLst/>
              <a:gdLst/>
              <a:ahLst/>
              <a:cxnLst/>
              <a:rect l="l" t="t" r="r" b="b"/>
              <a:pathLst>
                <a:path w="4224020" h="5140977">
                  <a:moveTo>
                    <a:pt x="4224020" y="5140977"/>
                  </a:moveTo>
                  <a:lnTo>
                    <a:pt x="2441575" y="5140977"/>
                  </a:lnTo>
                  <a:cubicBezTo>
                    <a:pt x="1093089" y="5140977"/>
                    <a:pt x="0" y="4047888"/>
                    <a:pt x="0" y="2699402"/>
                  </a:cubicBezTo>
                  <a:lnTo>
                    <a:pt x="0" y="0"/>
                  </a:lnTo>
                  <a:lnTo>
                    <a:pt x="1782445" y="0"/>
                  </a:lnTo>
                  <a:cubicBezTo>
                    <a:pt x="3130931" y="0"/>
                    <a:pt x="4224020" y="1093089"/>
                    <a:pt x="4224020" y="2441575"/>
                  </a:cubicBezTo>
                  <a:lnTo>
                    <a:pt x="4224020" y="5140977"/>
                  </a:lnTo>
                </a:path>
              </a:pathLst>
            </a:custGeom>
            <a:solidFill>
              <a:srgbClr val="F077A7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2574633" y="5618682"/>
            <a:ext cx="3757401" cy="3757401"/>
          </a:xfrm>
          <a:custGeom>
            <a:avLst/>
            <a:gdLst/>
            <a:ahLst/>
            <a:cxnLst/>
            <a:rect l="l" t="t" r="r" b="b"/>
            <a:pathLst>
              <a:path w="3757401" h="3757401">
                <a:moveTo>
                  <a:pt x="3757401" y="0"/>
                </a:moveTo>
                <a:lnTo>
                  <a:pt x="0" y="0"/>
                </a:lnTo>
                <a:lnTo>
                  <a:pt x="0" y="3757401"/>
                </a:lnTo>
                <a:lnTo>
                  <a:pt x="3757401" y="3757401"/>
                </a:lnTo>
                <a:lnTo>
                  <a:pt x="37574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 flipH="1">
            <a:off x="48373" y="7497383"/>
            <a:ext cx="2595888" cy="2595888"/>
          </a:xfrm>
          <a:custGeom>
            <a:avLst/>
            <a:gdLst/>
            <a:ahLst/>
            <a:cxnLst/>
            <a:rect l="l" t="t" r="r" b="b"/>
            <a:pathLst>
              <a:path w="2595888" h="2595888">
                <a:moveTo>
                  <a:pt x="2595888" y="0"/>
                </a:moveTo>
                <a:lnTo>
                  <a:pt x="0" y="0"/>
                </a:lnTo>
                <a:lnTo>
                  <a:pt x="0" y="2595888"/>
                </a:lnTo>
                <a:lnTo>
                  <a:pt x="2595888" y="2595888"/>
                </a:lnTo>
                <a:lnTo>
                  <a:pt x="259588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534431" y="5095224"/>
            <a:ext cx="2595888" cy="2595888"/>
          </a:xfrm>
          <a:custGeom>
            <a:avLst/>
            <a:gdLst/>
            <a:ahLst/>
            <a:cxnLst/>
            <a:rect l="l" t="t" r="r" b="b"/>
            <a:pathLst>
              <a:path w="2595888" h="2595888">
                <a:moveTo>
                  <a:pt x="0" y="0"/>
                </a:moveTo>
                <a:lnTo>
                  <a:pt x="2595888" y="0"/>
                </a:lnTo>
                <a:lnTo>
                  <a:pt x="2595888" y="2595888"/>
                </a:lnTo>
                <a:lnTo>
                  <a:pt x="0" y="25958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2986550" y="9258300"/>
            <a:ext cx="774055" cy="774055"/>
          </a:xfrm>
          <a:custGeom>
            <a:avLst/>
            <a:gdLst/>
            <a:ahLst/>
            <a:cxnLst/>
            <a:rect l="l" t="t" r="r" b="b"/>
            <a:pathLst>
              <a:path w="774055" h="774055">
                <a:moveTo>
                  <a:pt x="0" y="0"/>
                </a:moveTo>
                <a:lnTo>
                  <a:pt x="774055" y="0"/>
                </a:lnTo>
                <a:lnTo>
                  <a:pt x="774055" y="774055"/>
                </a:lnTo>
                <a:lnTo>
                  <a:pt x="0" y="7740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619478" y="5618682"/>
            <a:ext cx="1955155" cy="1955155"/>
          </a:xfrm>
          <a:custGeom>
            <a:avLst/>
            <a:gdLst/>
            <a:ahLst/>
            <a:cxnLst/>
            <a:rect l="l" t="t" r="r" b="b"/>
            <a:pathLst>
              <a:path w="1955155" h="1955155">
                <a:moveTo>
                  <a:pt x="0" y="0"/>
                </a:moveTo>
                <a:lnTo>
                  <a:pt x="1955155" y="0"/>
                </a:lnTo>
                <a:lnTo>
                  <a:pt x="1955155" y="1955155"/>
                </a:lnTo>
                <a:lnTo>
                  <a:pt x="0" y="19551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69110" y="342900"/>
            <a:ext cx="11749238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TT Interphases Bold"/>
              </a:rPr>
              <a:t>Rekomendacje na rok szkolny 2023/2024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422022" y="2269749"/>
            <a:ext cx="11243414" cy="6525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97"/>
              </a:lnSpc>
            </a:pPr>
            <a:r>
              <a:rPr lang="en-US" sz="4074">
                <a:solidFill>
                  <a:srgbClr val="000000"/>
                </a:solidFill>
                <a:latin typeface="TT Interphases"/>
              </a:rPr>
              <a:t>W celu wyeliminowania zachowań niepożądanych wśród uczniów szkoła powinna prowadzić działania profilaktyczne skierowane nie tylko do dzieci, zaangażować w nie również rodziców. </a:t>
            </a:r>
          </a:p>
          <a:p>
            <a:pPr>
              <a:lnSpc>
                <a:spcPts val="5297"/>
              </a:lnSpc>
            </a:pPr>
            <a:endParaRPr lang="en-US" sz="4074">
              <a:solidFill>
                <a:srgbClr val="000000"/>
              </a:solidFill>
              <a:latin typeface="TT Interphases"/>
            </a:endParaRPr>
          </a:p>
          <a:p>
            <a:pPr>
              <a:lnSpc>
                <a:spcPts val="5297"/>
              </a:lnSpc>
            </a:pPr>
            <a:r>
              <a:rPr lang="en-US" sz="4074">
                <a:solidFill>
                  <a:srgbClr val="000000"/>
                </a:solidFill>
                <a:latin typeface="TT Interphases"/>
              </a:rPr>
              <a:t>Warto organizować warsztaty dla rodziców klas VI- VIII na temat środków odurzających- podnosić świadomość rodziców.</a:t>
            </a:r>
          </a:p>
          <a:p>
            <a:pPr>
              <a:lnSpc>
                <a:spcPts val="4257"/>
              </a:lnSpc>
            </a:pPr>
            <a:endParaRPr lang="en-US" sz="4074">
              <a:solidFill>
                <a:srgbClr val="000000"/>
              </a:solidFill>
              <a:latin typeface="TT Interphase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196009" y="-55757"/>
            <a:ext cx="6365119" cy="7746869"/>
            <a:chOff x="0" y="0"/>
            <a:chExt cx="4224020" cy="51409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24020" cy="5140977"/>
            </a:xfrm>
            <a:custGeom>
              <a:avLst/>
              <a:gdLst/>
              <a:ahLst/>
              <a:cxnLst/>
              <a:rect l="l" t="t" r="r" b="b"/>
              <a:pathLst>
                <a:path w="4224020" h="5140977">
                  <a:moveTo>
                    <a:pt x="4224020" y="5140977"/>
                  </a:moveTo>
                  <a:lnTo>
                    <a:pt x="2441575" y="5140977"/>
                  </a:lnTo>
                  <a:cubicBezTo>
                    <a:pt x="1093089" y="5140977"/>
                    <a:pt x="0" y="4047888"/>
                    <a:pt x="0" y="2699402"/>
                  </a:cubicBezTo>
                  <a:lnTo>
                    <a:pt x="0" y="0"/>
                  </a:lnTo>
                  <a:lnTo>
                    <a:pt x="1782445" y="0"/>
                  </a:lnTo>
                  <a:cubicBezTo>
                    <a:pt x="3130931" y="0"/>
                    <a:pt x="4224020" y="1093089"/>
                    <a:pt x="4224020" y="2441575"/>
                  </a:cubicBezTo>
                  <a:lnTo>
                    <a:pt x="4224020" y="5140977"/>
                  </a:lnTo>
                </a:path>
              </a:pathLst>
            </a:custGeom>
            <a:solidFill>
              <a:srgbClr val="F077A7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2574633" y="5618682"/>
            <a:ext cx="3757401" cy="3757401"/>
          </a:xfrm>
          <a:custGeom>
            <a:avLst/>
            <a:gdLst/>
            <a:ahLst/>
            <a:cxnLst/>
            <a:rect l="l" t="t" r="r" b="b"/>
            <a:pathLst>
              <a:path w="3757401" h="3757401">
                <a:moveTo>
                  <a:pt x="3757401" y="0"/>
                </a:moveTo>
                <a:lnTo>
                  <a:pt x="0" y="0"/>
                </a:lnTo>
                <a:lnTo>
                  <a:pt x="0" y="3757401"/>
                </a:lnTo>
                <a:lnTo>
                  <a:pt x="3757401" y="3757401"/>
                </a:lnTo>
                <a:lnTo>
                  <a:pt x="37574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 flipH="1">
            <a:off x="48373" y="7497383"/>
            <a:ext cx="2595888" cy="2595888"/>
          </a:xfrm>
          <a:custGeom>
            <a:avLst/>
            <a:gdLst/>
            <a:ahLst/>
            <a:cxnLst/>
            <a:rect l="l" t="t" r="r" b="b"/>
            <a:pathLst>
              <a:path w="2595888" h="2595888">
                <a:moveTo>
                  <a:pt x="2595888" y="0"/>
                </a:moveTo>
                <a:lnTo>
                  <a:pt x="0" y="0"/>
                </a:lnTo>
                <a:lnTo>
                  <a:pt x="0" y="2595888"/>
                </a:lnTo>
                <a:lnTo>
                  <a:pt x="2595888" y="2595888"/>
                </a:lnTo>
                <a:lnTo>
                  <a:pt x="259588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534431" y="5095224"/>
            <a:ext cx="2595888" cy="2595888"/>
          </a:xfrm>
          <a:custGeom>
            <a:avLst/>
            <a:gdLst/>
            <a:ahLst/>
            <a:cxnLst/>
            <a:rect l="l" t="t" r="r" b="b"/>
            <a:pathLst>
              <a:path w="2595888" h="2595888">
                <a:moveTo>
                  <a:pt x="0" y="0"/>
                </a:moveTo>
                <a:lnTo>
                  <a:pt x="2595888" y="0"/>
                </a:lnTo>
                <a:lnTo>
                  <a:pt x="2595888" y="2595888"/>
                </a:lnTo>
                <a:lnTo>
                  <a:pt x="0" y="25958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2986550" y="9258300"/>
            <a:ext cx="774055" cy="774055"/>
          </a:xfrm>
          <a:custGeom>
            <a:avLst/>
            <a:gdLst/>
            <a:ahLst/>
            <a:cxnLst/>
            <a:rect l="l" t="t" r="r" b="b"/>
            <a:pathLst>
              <a:path w="774055" h="774055">
                <a:moveTo>
                  <a:pt x="0" y="0"/>
                </a:moveTo>
                <a:lnTo>
                  <a:pt x="774055" y="0"/>
                </a:lnTo>
                <a:lnTo>
                  <a:pt x="774055" y="774055"/>
                </a:lnTo>
                <a:lnTo>
                  <a:pt x="0" y="7740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619478" y="5618682"/>
            <a:ext cx="1955155" cy="1955155"/>
          </a:xfrm>
          <a:custGeom>
            <a:avLst/>
            <a:gdLst/>
            <a:ahLst/>
            <a:cxnLst/>
            <a:rect l="l" t="t" r="r" b="b"/>
            <a:pathLst>
              <a:path w="1955155" h="1955155">
                <a:moveTo>
                  <a:pt x="0" y="0"/>
                </a:moveTo>
                <a:lnTo>
                  <a:pt x="1955155" y="0"/>
                </a:lnTo>
                <a:lnTo>
                  <a:pt x="1955155" y="1955155"/>
                </a:lnTo>
                <a:lnTo>
                  <a:pt x="0" y="19551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69110" y="342900"/>
            <a:ext cx="11749238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TT Interphases Bold"/>
              </a:rPr>
              <a:t>Rekomendacje na rok szkolny 2023/2024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422022" y="2269749"/>
            <a:ext cx="11243414" cy="5858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97"/>
              </a:lnSpc>
            </a:pPr>
            <a:r>
              <a:rPr lang="en-US" sz="4074">
                <a:solidFill>
                  <a:srgbClr val="000000"/>
                </a:solidFill>
                <a:latin typeface="TT Interphases"/>
              </a:rPr>
              <a:t>Zaplanować więcej zajęć warsztatowych, na których uczniowie będą pracowali w grupach. Zadbać o to, aby zajęcia te odbywały się cyklicznie, niesporadycznie. </a:t>
            </a:r>
          </a:p>
          <a:p>
            <a:pPr>
              <a:lnSpc>
                <a:spcPts val="5297"/>
              </a:lnSpc>
            </a:pPr>
            <a:endParaRPr lang="en-US" sz="4074">
              <a:solidFill>
                <a:srgbClr val="000000"/>
              </a:solidFill>
              <a:latin typeface="TT Interphases"/>
            </a:endParaRPr>
          </a:p>
          <a:p>
            <a:pPr>
              <a:lnSpc>
                <a:spcPts val="5297"/>
              </a:lnSpc>
            </a:pPr>
            <a:r>
              <a:rPr lang="en-US" sz="4074">
                <a:solidFill>
                  <a:srgbClr val="000000"/>
                </a:solidFill>
                <a:latin typeface="TT Interphases"/>
              </a:rPr>
              <a:t>Rozwijać zainteresowania i pasje uczniów na zajęciach pozalekcyjnych.</a:t>
            </a:r>
          </a:p>
          <a:p>
            <a:pPr>
              <a:lnSpc>
                <a:spcPts val="5297"/>
              </a:lnSpc>
            </a:pPr>
            <a:endParaRPr lang="en-US" sz="4074">
              <a:solidFill>
                <a:srgbClr val="000000"/>
              </a:solidFill>
              <a:latin typeface="TT Interphases"/>
            </a:endParaRPr>
          </a:p>
          <a:p>
            <a:pPr>
              <a:lnSpc>
                <a:spcPts val="4257"/>
              </a:lnSpc>
            </a:pPr>
            <a:endParaRPr lang="en-US" sz="4074">
              <a:solidFill>
                <a:srgbClr val="000000"/>
              </a:solidFill>
              <a:latin typeface="TT Interphase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196009" y="-55757"/>
            <a:ext cx="6365119" cy="7746869"/>
            <a:chOff x="0" y="0"/>
            <a:chExt cx="4224020" cy="51409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24020" cy="5140977"/>
            </a:xfrm>
            <a:custGeom>
              <a:avLst/>
              <a:gdLst/>
              <a:ahLst/>
              <a:cxnLst/>
              <a:rect l="l" t="t" r="r" b="b"/>
              <a:pathLst>
                <a:path w="4224020" h="5140977">
                  <a:moveTo>
                    <a:pt x="4224020" y="5140977"/>
                  </a:moveTo>
                  <a:lnTo>
                    <a:pt x="2441575" y="5140977"/>
                  </a:lnTo>
                  <a:cubicBezTo>
                    <a:pt x="1093089" y="5140977"/>
                    <a:pt x="0" y="4047888"/>
                    <a:pt x="0" y="2699402"/>
                  </a:cubicBezTo>
                  <a:lnTo>
                    <a:pt x="0" y="0"/>
                  </a:lnTo>
                  <a:lnTo>
                    <a:pt x="1782445" y="0"/>
                  </a:lnTo>
                  <a:cubicBezTo>
                    <a:pt x="3130931" y="0"/>
                    <a:pt x="4224020" y="1093089"/>
                    <a:pt x="4224020" y="2441575"/>
                  </a:cubicBezTo>
                  <a:lnTo>
                    <a:pt x="4224020" y="5140977"/>
                  </a:lnTo>
                </a:path>
              </a:pathLst>
            </a:custGeom>
            <a:solidFill>
              <a:srgbClr val="F077A7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2574633" y="5618682"/>
            <a:ext cx="3757401" cy="3757401"/>
          </a:xfrm>
          <a:custGeom>
            <a:avLst/>
            <a:gdLst/>
            <a:ahLst/>
            <a:cxnLst/>
            <a:rect l="l" t="t" r="r" b="b"/>
            <a:pathLst>
              <a:path w="3757401" h="3757401">
                <a:moveTo>
                  <a:pt x="3757401" y="0"/>
                </a:moveTo>
                <a:lnTo>
                  <a:pt x="0" y="0"/>
                </a:lnTo>
                <a:lnTo>
                  <a:pt x="0" y="3757401"/>
                </a:lnTo>
                <a:lnTo>
                  <a:pt x="3757401" y="3757401"/>
                </a:lnTo>
                <a:lnTo>
                  <a:pt x="37574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 flipH="1">
            <a:off x="48373" y="7497383"/>
            <a:ext cx="2595888" cy="2595888"/>
          </a:xfrm>
          <a:custGeom>
            <a:avLst/>
            <a:gdLst/>
            <a:ahLst/>
            <a:cxnLst/>
            <a:rect l="l" t="t" r="r" b="b"/>
            <a:pathLst>
              <a:path w="2595888" h="2595888">
                <a:moveTo>
                  <a:pt x="2595888" y="0"/>
                </a:moveTo>
                <a:lnTo>
                  <a:pt x="0" y="0"/>
                </a:lnTo>
                <a:lnTo>
                  <a:pt x="0" y="2595888"/>
                </a:lnTo>
                <a:lnTo>
                  <a:pt x="2595888" y="2595888"/>
                </a:lnTo>
                <a:lnTo>
                  <a:pt x="259588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534431" y="5095224"/>
            <a:ext cx="2595888" cy="2595888"/>
          </a:xfrm>
          <a:custGeom>
            <a:avLst/>
            <a:gdLst/>
            <a:ahLst/>
            <a:cxnLst/>
            <a:rect l="l" t="t" r="r" b="b"/>
            <a:pathLst>
              <a:path w="2595888" h="2595888">
                <a:moveTo>
                  <a:pt x="0" y="0"/>
                </a:moveTo>
                <a:lnTo>
                  <a:pt x="2595888" y="0"/>
                </a:lnTo>
                <a:lnTo>
                  <a:pt x="2595888" y="2595888"/>
                </a:lnTo>
                <a:lnTo>
                  <a:pt x="0" y="25958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2986550" y="9258300"/>
            <a:ext cx="774055" cy="774055"/>
          </a:xfrm>
          <a:custGeom>
            <a:avLst/>
            <a:gdLst/>
            <a:ahLst/>
            <a:cxnLst/>
            <a:rect l="l" t="t" r="r" b="b"/>
            <a:pathLst>
              <a:path w="774055" h="774055">
                <a:moveTo>
                  <a:pt x="0" y="0"/>
                </a:moveTo>
                <a:lnTo>
                  <a:pt x="774055" y="0"/>
                </a:lnTo>
                <a:lnTo>
                  <a:pt x="774055" y="774055"/>
                </a:lnTo>
                <a:lnTo>
                  <a:pt x="0" y="7740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619478" y="5618682"/>
            <a:ext cx="1955155" cy="1955155"/>
          </a:xfrm>
          <a:custGeom>
            <a:avLst/>
            <a:gdLst/>
            <a:ahLst/>
            <a:cxnLst/>
            <a:rect l="l" t="t" r="r" b="b"/>
            <a:pathLst>
              <a:path w="1955155" h="1955155">
                <a:moveTo>
                  <a:pt x="0" y="0"/>
                </a:moveTo>
                <a:lnTo>
                  <a:pt x="1955155" y="0"/>
                </a:lnTo>
                <a:lnTo>
                  <a:pt x="1955155" y="1955155"/>
                </a:lnTo>
                <a:lnTo>
                  <a:pt x="0" y="19551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69110" y="342900"/>
            <a:ext cx="11749238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TT Interphases Bold"/>
              </a:rPr>
              <a:t>DZIAŁANIA PRIORYTETOWE</a:t>
            </a:r>
          </a:p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TT Interphases Bold"/>
              </a:rPr>
              <a:t> W ROKU SZKOLNYM 2023/2024</a:t>
            </a:r>
          </a:p>
          <a:p>
            <a:pPr>
              <a:lnSpc>
                <a:spcPts val="5400"/>
              </a:lnSpc>
            </a:pPr>
            <a:endParaRPr lang="en-US" sz="4500">
              <a:solidFill>
                <a:srgbClr val="000000"/>
              </a:solidFill>
              <a:latin typeface="TT Interphase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422022" y="2269749"/>
            <a:ext cx="11243414" cy="6459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99"/>
              </a:lnSpc>
            </a:pPr>
            <a:endParaRPr/>
          </a:p>
          <a:p>
            <a:pPr>
              <a:lnSpc>
                <a:spcPts val="5199"/>
              </a:lnSpc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Działania priorytetowe roku szkolnym 2023/2024 po uwzględnieniu kierunków polityki oświatowej państwa w roku szkolnym 2023/2024, wyników ewaluacji Programu Wychowawczo – Profilaktycznego 2022/2023 oraz diagnozy potrzeb i problemów najważniejsze działania </a:t>
            </a:r>
          </a:p>
          <a:p>
            <a:pPr>
              <a:lnSpc>
                <a:spcPts val="5297"/>
              </a:lnSpc>
            </a:pPr>
            <a:r>
              <a:rPr lang="en-US" sz="4074">
                <a:solidFill>
                  <a:srgbClr val="000000"/>
                </a:solidFill>
                <a:latin typeface="TT Interphases"/>
              </a:rPr>
              <a:t>w pracy wychowawczej oraz profilaktycznej będą ukierunkowane na: </a:t>
            </a:r>
          </a:p>
          <a:p>
            <a:pPr>
              <a:lnSpc>
                <a:spcPts val="4257"/>
              </a:lnSpc>
            </a:pPr>
            <a:endParaRPr lang="en-US" sz="4074">
              <a:solidFill>
                <a:srgbClr val="000000"/>
              </a:solidFill>
              <a:latin typeface="TT Interphase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196009" y="-55757"/>
            <a:ext cx="6365119" cy="7746869"/>
            <a:chOff x="0" y="0"/>
            <a:chExt cx="4224020" cy="51409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24020" cy="5140977"/>
            </a:xfrm>
            <a:custGeom>
              <a:avLst/>
              <a:gdLst/>
              <a:ahLst/>
              <a:cxnLst/>
              <a:rect l="l" t="t" r="r" b="b"/>
              <a:pathLst>
                <a:path w="4224020" h="5140977">
                  <a:moveTo>
                    <a:pt x="4224020" y="5140977"/>
                  </a:moveTo>
                  <a:lnTo>
                    <a:pt x="2441575" y="5140977"/>
                  </a:lnTo>
                  <a:cubicBezTo>
                    <a:pt x="1093089" y="5140977"/>
                    <a:pt x="0" y="4047888"/>
                    <a:pt x="0" y="2699402"/>
                  </a:cubicBezTo>
                  <a:lnTo>
                    <a:pt x="0" y="0"/>
                  </a:lnTo>
                  <a:lnTo>
                    <a:pt x="1782445" y="0"/>
                  </a:lnTo>
                  <a:cubicBezTo>
                    <a:pt x="3130931" y="0"/>
                    <a:pt x="4224020" y="1093089"/>
                    <a:pt x="4224020" y="2441575"/>
                  </a:cubicBezTo>
                  <a:lnTo>
                    <a:pt x="4224020" y="5140977"/>
                  </a:lnTo>
                </a:path>
              </a:pathLst>
            </a:custGeom>
            <a:solidFill>
              <a:srgbClr val="F077A7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2574633" y="5618682"/>
            <a:ext cx="3757401" cy="3757401"/>
          </a:xfrm>
          <a:custGeom>
            <a:avLst/>
            <a:gdLst/>
            <a:ahLst/>
            <a:cxnLst/>
            <a:rect l="l" t="t" r="r" b="b"/>
            <a:pathLst>
              <a:path w="3757401" h="3757401">
                <a:moveTo>
                  <a:pt x="3757401" y="0"/>
                </a:moveTo>
                <a:lnTo>
                  <a:pt x="0" y="0"/>
                </a:lnTo>
                <a:lnTo>
                  <a:pt x="0" y="3757401"/>
                </a:lnTo>
                <a:lnTo>
                  <a:pt x="3757401" y="3757401"/>
                </a:lnTo>
                <a:lnTo>
                  <a:pt x="37574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 flipH="1">
            <a:off x="48373" y="7497383"/>
            <a:ext cx="2595888" cy="2595888"/>
          </a:xfrm>
          <a:custGeom>
            <a:avLst/>
            <a:gdLst/>
            <a:ahLst/>
            <a:cxnLst/>
            <a:rect l="l" t="t" r="r" b="b"/>
            <a:pathLst>
              <a:path w="2595888" h="2595888">
                <a:moveTo>
                  <a:pt x="2595888" y="0"/>
                </a:moveTo>
                <a:lnTo>
                  <a:pt x="0" y="0"/>
                </a:lnTo>
                <a:lnTo>
                  <a:pt x="0" y="2595888"/>
                </a:lnTo>
                <a:lnTo>
                  <a:pt x="2595888" y="2595888"/>
                </a:lnTo>
                <a:lnTo>
                  <a:pt x="259588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534431" y="5095224"/>
            <a:ext cx="2595888" cy="2595888"/>
          </a:xfrm>
          <a:custGeom>
            <a:avLst/>
            <a:gdLst/>
            <a:ahLst/>
            <a:cxnLst/>
            <a:rect l="l" t="t" r="r" b="b"/>
            <a:pathLst>
              <a:path w="2595888" h="2595888">
                <a:moveTo>
                  <a:pt x="0" y="0"/>
                </a:moveTo>
                <a:lnTo>
                  <a:pt x="2595888" y="0"/>
                </a:lnTo>
                <a:lnTo>
                  <a:pt x="2595888" y="2595888"/>
                </a:lnTo>
                <a:lnTo>
                  <a:pt x="0" y="25958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2986550" y="9258300"/>
            <a:ext cx="774055" cy="774055"/>
          </a:xfrm>
          <a:custGeom>
            <a:avLst/>
            <a:gdLst/>
            <a:ahLst/>
            <a:cxnLst/>
            <a:rect l="l" t="t" r="r" b="b"/>
            <a:pathLst>
              <a:path w="774055" h="774055">
                <a:moveTo>
                  <a:pt x="0" y="0"/>
                </a:moveTo>
                <a:lnTo>
                  <a:pt x="774055" y="0"/>
                </a:lnTo>
                <a:lnTo>
                  <a:pt x="774055" y="774055"/>
                </a:lnTo>
                <a:lnTo>
                  <a:pt x="0" y="7740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619478" y="5618682"/>
            <a:ext cx="1955155" cy="1955155"/>
          </a:xfrm>
          <a:custGeom>
            <a:avLst/>
            <a:gdLst/>
            <a:ahLst/>
            <a:cxnLst/>
            <a:rect l="l" t="t" r="r" b="b"/>
            <a:pathLst>
              <a:path w="1955155" h="1955155">
                <a:moveTo>
                  <a:pt x="0" y="0"/>
                </a:moveTo>
                <a:lnTo>
                  <a:pt x="1955155" y="0"/>
                </a:lnTo>
                <a:lnTo>
                  <a:pt x="1955155" y="1955155"/>
                </a:lnTo>
                <a:lnTo>
                  <a:pt x="0" y="19551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6113" y="2041525"/>
            <a:ext cx="17214666" cy="787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Uczniowie uważają siebie za osoby radosne, szczęśliwe, świetnych kandydatów na bycie dobrym kolegą czy przyjacielem.</a:t>
            </a:r>
          </a:p>
          <a:p>
            <a:pPr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Wyraźne wskazanie na aktywny sposób spędzania wolnego czasu wykazało 27 uczniów (gra w piłkę nożną, zabawy na podwórku, jazda na rowerze), </a:t>
            </a: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19 uczniów spędza wolny czas z rodziną, rówieśnikami, gra w planszówki.</a:t>
            </a:r>
          </a:p>
          <a:p>
            <a:pPr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Dzieci mają różne sposoby na radzenie sobie z emocjami w sytuacjach dla nich kryzysowych -  najczęściej szukają pocieszenia u rodziców, przytulają się do nich, rozmawiają z nimi o swoich problemach. Niektóre wolą pobawić się </a:t>
            </a: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z psem, zająć rysowaniem, obejrzeć film, wyjść na dwór. Tylko dwoje dzieci decyduje się na grę w telefonie komórkowym.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10331" y="685800"/>
            <a:ext cx="12462869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TT Interphases Bold"/>
              </a:rPr>
              <a:t>ZDROWIE PSYCHICZNE</a:t>
            </a:r>
            <a:r>
              <a:rPr lang="en-US" sz="4500">
                <a:solidFill>
                  <a:srgbClr val="FFFFFF"/>
                </a:solidFill>
                <a:latin typeface="TT Interphases"/>
              </a:rPr>
              <a:t> </a:t>
            </a:r>
          </a:p>
        </p:txBody>
      </p:sp>
      <p:sp>
        <p:nvSpPr>
          <p:cNvPr id="4" name="Freeform 4"/>
          <p:cNvSpPr/>
          <p:nvPr/>
        </p:nvSpPr>
        <p:spPr>
          <a:xfrm rot="-10800000">
            <a:off x="0" y="244761"/>
            <a:ext cx="1469739" cy="1469739"/>
          </a:xfrm>
          <a:custGeom>
            <a:avLst/>
            <a:gdLst/>
            <a:ahLst/>
            <a:cxnLst/>
            <a:rect l="l" t="t" r="r" b="b"/>
            <a:pathLst>
              <a:path w="1469739" h="1469739">
                <a:moveTo>
                  <a:pt x="0" y="0"/>
                </a:moveTo>
                <a:lnTo>
                  <a:pt x="1469739" y="0"/>
                </a:lnTo>
                <a:lnTo>
                  <a:pt x="1469739" y="1469739"/>
                </a:lnTo>
                <a:lnTo>
                  <a:pt x="0" y="1469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69110" y="342900"/>
            <a:ext cx="11749238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TT Interphases Bold"/>
              </a:rPr>
              <a:t>DZIAŁANIA PRIORYTETOWE</a:t>
            </a:r>
          </a:p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TT Interphases Bold"/>
              </a:rPr>
              <a:t> W ROKU SZKOLNYM 2023/2024</a:t>
            </a:r>
          </a:p>
          <a:p>
            <a:pPr>
              <a:lnSpc>
                <a:spcPts val="5400"/>
              </a:lnSpc>
            </a:pPr>
            <a:endParaRPr lang="en-US" sz="4500">
              <a:solidFill>
                <a:srgbClr val="000000"/>
              </a:solidFill>
              <a:latin typeface="TT Interphase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422022" y="2269749"/>
            <a:ext cx="11243414" cy="7107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99"/>
              </a:lnSpc>
            </a:pPr>
            <a:endParaRPr/>
          </a:p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wsparcie zdrowia psychicznego uczniów</a:t>
            </a:r>
          </a:p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profilaktykę cyberprzemocy i nałogów</a:t>
            </a:r>
          </a:p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rozwijaniu umiejętności społecznych, integracji i tolerancji</a:t>
            </a:r>
          </a:p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wsparcie uczniów z doświadczeniem wojennym</a:t>
            </a:r>
          </a:p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angażowanie rodziców w działania profilaktyczne</a:t>
            </a:r>
          </a:p>
          <a:p>
            <a:pPr>
              <a:lnSpc>
                <a:spcPts val="5297"/>
              </a:lnSpc>
            </a:pPr>
            <a:endParaRPr lang="en-US" sz="3999">
              <a:solidFill>
                <a:srgbClr val="000000"/>
              </a:solidFill>
              <a:latin typeface="TT Interphases"/>
            </a:endParaRPr>
          </a:p>
          <a:p>
            <a:pPr>
              <a:lnSpc>
                <a:spcPts val="4257"/>
              </a:lnSpc>
            </a:pPr>
            <a:endParaRPr lang="en-US" sz="3999">
              <a:solidFill>
                <a:srgbClr val="000000"/>
              </a:solidFill>
              <a:latin typeface="TT Interphase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196009" y="-55757"/>
            <a:ext cx="6365119" cy="7746869"/>
            <a:chOff x="0" y="0"/>
            <a:chExt cx="4224020" cy="51409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24020" cy="5140977"/>
            </a:xfrm>
            <a:custGeom>
              <a:avLst/>
              <a:gdLst/>
              <a:ahLst/>
              <a:cxnLst/>
              <a:rect l="l" t="t" r="r" b="b"/>
              <a:pathLst>
                <a:path w="4224020" h="5140977">
                  <a:moveTo>
                    <a:pt x="4224020" y="5140977"/>
                  </a:moveTo>
                  <a:lnTo>
                    <a:pt x="2441575" y="5140977"/>
                  </a:lnTo>
                  <a:cubicBezTo>
                    <a:pt x="1093089" y="5140977"/>
                    <a:pt x="0" y="4047888"/>
                    <a:pt x="0" y="2699402"/>
                  </a:cubicBezTo>
                  <a:lnTo>
                    <a:pt x="0" y="0"/>
                  </a:lnTo>
                  <a:lnTo>
                    <a:pt x="1782445" y="0"/>
                  </a:lnTo>
                  <a:cubicBezTo>
                    <a:pt x="3130931" y="0"/>
                    <a:pt x="4224020" y="1093089"/>
                    <a:pt x="4224020" y="2441575"/>
                  </a:cubicBezTo>
                  <a:lnTo>
                    <a:pt x="4224020" y="5140977"/>
                  </a:lnTo>
                </a:path>
              </a:pathLst>
            </a:custGeom>
            <a:solidFill>
              <a:srgbClr val="F077A7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2574633" y="5618682"/>
            <a:ext cx="3757401" cy="3757401"/>
          </a:xfrm>
          <a:custGeom>
            <a:avLst/>
            <a:gdLst/>
            <a:ahLst/>
            <a:cxnLst/>
            <a:rect l="l" t="t" r="r" b="b"/>
            <a:pathLst>
              <a:path w="3757401" h="3757401">
                <a:moveTo>
                  <a:pt x="3757401" y="0"/>
                </a:moveTo>
                <a:lnTo>
                  <a:pt x="0" y="0"/>
                </a:lnTo>
                <a:lnTo>
                  <a:pt x="0" y="3757401"/>
                </a:lnTo>
                <a:lnTo>
                  <a:pt x="3757401" y="3757401"/>
                </a:lnTo>
                <a:lnTo>
                  <a:pt x="37574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 flipH="1">
            <a:off x="48373" y="7497383"/>
            <a:ext cx="2595888" cy="2595888"/>
          </a:xfrm>
          <a:custGeom>
            <a:avLst/>
            <a:gdLst/>
            <a:ahLst/>
            <a:cxnLst/>
            <a:rect l="l" t="t" r="r" b="b"/>
            <a:pathLst>
              <a:path w="2595888" h="2595888">
                <a:moveTo>
                  <a:pt x="2595888" y="0"/>
                </a:moveTo>
                <a:lnTo>
                  <a:pt x="0" y="0"/>
                </a:lnTo>
                <a:lnTo>
                  <a:pt x="0" y="2595888"/>
                </a:lnTo>
                <a:lnTo>
                  <a:pt x="2595888" y="2595888"/>
                </a:lnTo>
                <a:lnTo>
                  <a:pt x="259588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534431" y="5095224"/>
            <a:ext cx="2595888" cy="2595888"/>
          </a:xfrm>
          <a:custGeom>
            <a:avLst/>
            <a:gdLst/>
            <a:ahLst/>
            <a:cxnLst/>
            <a:rect l="l" t="t" r="r" b="b"/>
            <a:pathLst>
              <a:path w="2595888" h="2595888">
                <a:moveTo>
                  <a:pt x="0" y="0"/>
                </a:moveTo>
                <a:lnTo>
                  <a:pt x="2595888" y="0"/>
                </a:lnTo>
                <a:lnTo>
                  <a:pt x="2595888" y="2595888"/>
                </a:lnTo>
                <a:lnTo>
                  <a:pt x="0" y="25958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2986550" y="9258300"/>
            <a:ext cx="774055" cy="774055"/>
          </a:xfrm>
          <a:custGeom>
            <a:avLst/>
            <a:gdLst/>
            <a:ahLst/>
            <a:cxnLst/>
            <a:rect l="l" t="t" r="r" b="b"/>
            <a:pathLst>
              <a:path w="774055" h="774055">
                <a:moveTo>
                  <a:pt x="0" y="0"/>
                </a:moveTo>
                <a:lnTo>
                  <a:pt x="774055" y="0"/>
                </a:lnTo>
                <a:lnTo>
                  <a:pt x="774055" y="774055"/>
                </a:lnTo>
                <a:lnTo>
                  <a:pt x="0" y="7740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619478" y="5618682"/>
            <a:ext cx="1955155" cy="1955155"/>
          </a:xfrm>
          <a:custGeom>
            <a:avLst/>
            <a:gdLst/>
            <a:ahLst/>
            <a:cxnLst/>
            <a:rect l="l" t="t" r="r" b="b"/>
            <a:pathLst>
              <a:path w="1955155" h="1955155">
                <a:moveTo>
                  <a:pt x="0" y="0"/>
                </a:moveTo>
                <a:lnTo>
                  <a:pt x="1955155" y="0"/>
                </a:lnTo>
                <a:lnTo>
                  <a:pt x="1955155" y="1955155"/>
                </a:lnTo>
                <a:lnTo>
                  <a:pt x="0" y="19551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6545929"/>
            <a:ext cx="9361974" cy="190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00"/>
              </a:lnSpc>
            </a:pPr>
            <a:r>
              <a:rPr lang="en-US" sz="12500">
                <a:solidFill>
                  <a:srgbClr val="FEEFE8"/>
                </a:solidFill>
                <a:latin typeface="TT Interphases"/>
              </a:rPr>
              <a:t>Dziękuję!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913205" y="0"/>
            <a:ext cx="4354401" cy="6546003"/>
            <a:chOff x="0" y="0"/>
            <a:chExt cx="422402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24020" cy="6350000"/>
            </a:xfrm>
            <a:custGeom>
              <a:avLst/>
              <a:gdLst/>
              <a:ahLst/>
              <a:cxnLst/>
              <a:rect l="l" t="t" r="r" b="b"/>
              <a:pathLst>
                <a:path w="4224020" h="6350000">
                  <a:moveTo>
                    <a:pt x="4224020" y="6350000"/>
                  </a:moveTo>
                  <a:lnTo>
                    <a:pt x="2441575" y="6350000"/>
                  </a:lnTo>
                  <a:cubicBezTo>
                    <a:pt x="1093089" y="6350000"/>
                    <a:pt x="0" y="5256911"/>
                    <a:pt x="0" y="3908425"/>
                  </a:cubicBezTo>
                  <a:lnTo>
                    <a:pt x="0" y="0"/>
                  </a:lnTo>
                  <a:lnTo>
                    <a:pt x="1782445" y="0"/>
                  </a:lnTo>
                  <a:cubicBezTo>
                    <a:pt x="3130931" y="0"/>
                    <a:pt x="4224020" y="1093089"/>
                    <a:pt x="4224020" y="2441575"/>
                  </a:cubicBezTo>
                  <a:lnTo>
                    <a:pt x="4224020" y="6350000"/>
                  </a:lnTo>
                </a:path>
              </a:pathLst>
            </a:custGeom>
            <a:solidFill>
              <a:srgbClr val="F077A7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7006302" y="5948221"/>
            <a:ext cx="3255649" cy="3255649"/>
          </a:xfrm>
          <a:custGeom>
            <a:avLst/>
            <a:gdLst/>
            <a:ahLst/>
            <a:cxnLst/>
            <a:rect l="l" t="t" r="r" b="b"/>
            <a:pathLst>
              <a:path w="3255649" h="3255649">
                <a:moveTo>
                  <a:pt x="3255649" y="0"/>
                </a:moveTo>
                <a:lnTo>
                  <a:pt x="0" y="0"/>
                </a:lnTo>
                <a:lnTo>
                  <a:pt x="0" y="3255649"/>
                </a:lnTo>
                <a:lnTo>
                  <a:pt x="3255649" y="3255649"/>
                </a:lnTo>
                <a:lnTo>
                  <a:pt x="325564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 flipH="1">
            <a:off x="14203176" y="7576045"/>
            <a:ext cx="3329641" cy="3329641"/>
          </a:xfrm>
          <a:custGeom>
            <a:avLst/>
            <a:gdLst/>
            <a:ahLst/>
            <a:cxnLst/>
            <a:rect l="l" t="t" r="r" b="b"/>
            <a:pathLst>
              <a:path w="3329641" h="3329641">
                <a:moveTo>
                  <a:pt x="3329641" y="0"/>
                </a:moveTo>
                <a:lnTo>
                  <a:pt x="0" y="0"/>
                </a:lnTo>
                <a:lnTo>
                  <a:pt x="0" y="3329641"/>
                </a:lnTo>
                <a:lnTo>
                  <a:pt x="3329641" y="3329641"/>
                </a:lnTo>
                <a:lnTo>
                  <a:pt x="332964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11402143" y="4738016"/>
            <a:ext cx="4465854" cy="4465854"/>
          </a:xfrm>
          <a:custGeom>
            <a:avLst/>
            <a:gdLst/>
            <a:ahLst/>
            <a:cxnLst/>
            <a:rect l="l" t="t" r="r" b="b"/>
            <a:pathLst>
              <a:path w="4465854" h="4465854">
                <a:moveTo>
                  <a:pt x="0" y="0"/>
                </a:moveTo>
                <a:lnTo>
                  <a:pt x="4465854" y="0"/>
                </a:lnTo>
                <a:lnTo>
                  <a:pt x="4465854" y="4465854"/>
                </a:lnTo>
                <a:lnTo>
                  <a:pt x="0" y="4465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12920356" y="3502899"/>
            <a:ext cx="992849" cy="992849"/>
          </a:xfrm>
          <a:custGeom>
            <a:avLst/>
            <a:gdLst/>
            <a:ahLst/>
            <a:cxnLst/>
            <a:rect l="l" t="t" r="r" b="b"/>
            <a:pathLst>
              <a:path w="992849" h="992849">
                <a:moveTo>
                  <a:pt x="0" y="0"/>
                </a:moveTo>
                <a:lnTo>
                  <a:pt x="992849" y="0"/>
                </a:lnTo>
                <a:lnTo>
                  <a:pt x="992849" y="992848"/>
                </a:lnTo>
                <a:lnTo>
                  <a:pt x="0" y="992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667" y="2830512"/>
            <a:ext cx="17214666" cy="458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W ogromnej większości uczniowie dobrze i bezpiecznie czują się </a:t>
            </a: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w szkole i w swojej klasie. Najbezpieczniej jednak czują się w domu - minimalnie wyższe wskazania uczniów. 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Darzą wychowawców, nauczycieli, pracowników szkoły dużym zaufaniem - zwracają się do tych osób w razie problemu, szukając pomocy </a:t>
            </a: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w sytuacjach dla siebie trudnych.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44621" y="685800"/>
            <a:ext cx="12462869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TT Interphases Bold"/>
              </a:rPr>
              <a:t>SZKOŁA W ŻYCIU UCZNIÓW</a:t>
            </a:r>
          </a:p>
        </p:txBody>
      </p:sp>
      <p:sp>
        <p:nvSpPr>
          <p:cNvPr id="4" name="Freeform 4"/>
          <p:cNvSpPr/>
          <p:nvPr/>
        </p:nvSpPr>
        <p:spPr>
          <a:xfrm rot="-10800000">
            <a:off x="0" y="244761"/>
            <a:ext cx="1469739" cy="1469739"/>
          </a:xfrm>
          <a:custGeom>
            <a:avLst/>
            <a:gdLst/>
            <a:ahLst/>
            <a:cxnLst/>
            <a:rect l="l" t="t" r="r" b="b"/>
            <a:pathLst>
              <a:path w="1469739" h="1469739">
                <a:moveTo>
                  <a:pt x="0" y="0"/>
                </a:moveTo>
                <a:lnTo>
                  <a:pt x="1469739" y="0"/>
                </a:lnTo>
                <a:lnTo>
                  <a:pt x="1469739" y="1469739"/>
                </a:lnTo>
                <a:lnTo>
                  <a:pt x="0" y="1469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667" y="2830512"/>
            <a:ext cx="17214666" cy="393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Są przekonani, że właściwie przestrzegają zasad obowiązujących </a:t>
            </a: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w szkole. 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Dobrze się czują z przekonaniem, że w szkole mogą rozwijać swoje talenty </a:t>
            </a:r>
          </a:p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i zainteresowania. Mają świadomość, że tu mogą się realizować.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78911" y="685800"/>
            <a:ext cx="12462869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TT Interphases Bold"/>
              </a:rPr>
              <a:t>SZKOŁA W ŻYCIU UCZNIÓW</a:t>
            </a:r>
          </a:p>
        </p:txBody>
      </p:sp>
      <p:sp>
        <p:nvSpPr>
          <p:cNvPr id="4" name="Freeform 4"/>
          <p:cNvSpPr/>
          <p:nvPr/>
        </p:nvSpPr>
        <p:spPr>
          <a:xfrm rot="-10800000">
            <a:off x="0" y="244761"/>
            <a:ext cx="1469739" cy="1469739"/>
          </a:xfrm>
          <a:custGeom>
            <a:avLst/>
            <a:gdLst/>
            <a:ahLst/>
            <a:cxnLst/>
            <a:rect l="l" t="t" r="r" b="b"/>
            <a:pathLst>
              <a:path w="1469739" h="1469739">
                <a:moveTo>
                  <a:pt x="0" y="0"/>
                </a:moveTo>
                <a:lnTo>
                  <a:pt x="1469739" y="0"/>
                </a:lnTo>
                <a:lnTo>
                  <a:pt x="1469739" y="1469739"/>
                </a:lnTo>
                <a:lnTo>
                  <a:pt x="0" y="1469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01515" y="2575213"/>
            <a:ext cx="3394822" cy="5103460"/>
            <a:chOff x="0" y="0"/>
            <a:chExt cx="422402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24020" cy="6350000"/>
            </a:xfrm>
            <a:custGeom>
              <a:avLst/>
              <a:gdLst/>
              <a:ahLst/>
              <a:cxnLst/>
              <a:rect l="l" t="t" r="r" b="b"/>
              <a:pathLst>
                <a:path w="4224020" h="6350000">
                  <a:moveTo>
                    <a:pt x="4224020" y="6350000"/>
                  </a:moveTo>
                  <a:lnTo>
                    <a:pt x="2441575" y="6350000"/>
                  </a:lnTo>
                  <a:cubicBezTo>
                    <a:pt x="1093089" y="6350000"/>
                    <a:pt x="0" y="5256911"/>
                    <a:pt x="0" y="3908425"/>
                  </a:cubicBezTo>
                  <a:lnTo>
                    <a:pt x="0" y="0"/>
                  </a:lnTo>
                  <a:lnTo>
                    <a:pt x="1782445" y="0"/>
                  </a:lnTo>
                  <a:cubicBezTo>
                    <a:pt x="3130931" y="0"/>
                    <a:pt x="4224020" y="1093089"/>
                    <a:pt x="4224020" y="2441575"/>
                  </a:cubicBezTo>
                  <a:lnTo>
                    <a:pt x="4224020" y="6350000"/>
                  </a:lnTo>
                </a:path>
              </a:pathLst>
            </a:custGeom>
            <a:solidFill>
              <a:srgbClr val="F077A7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Freeform 4"/>
          <p:cNvSpPr/>
          <p:nvPr/>
        </p:nvSpPr>
        <p:spPr>
          <a:xfrm flipH="1">
            <a:off x="16996336" y="6604109"/>
            <a:ext cx="3682891" cy="3682891"/>
          </a:xfrm>
          <a:custGeom>
            <a:avLst/>
            <a:gdLst/>
            <a:ahLst/>
            <a:cxnLst/>
            <a:rect l="l" t="t" r="r" b="b"/>
            <a:pathLst>
              <a:path w="3682891" h="3682891">
                <a:moveTo>
                  <a:pt x="3682892" y="0"/>
                </a:moveTo>
                <a:lnTo>
                  <a:pt x="0" y="0"/>
                </a:lnTo>
                <a:lnTo>
                  <a:pt x="0" y="3682891"/>
                </a:lnTo>
                <a:lnTo>
                  <a:pt x="3682892" y="3682891"/>
                </a:lnTo>
                <a:lnTo>
                  <a:pt x="368289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 flipH="1">
            <a:off x="15417854" y="-928854"/>
            <a:ext cx="3682891" cy="3682891"/>
          </a:xfrm>
          <a:custGeom>
            <a:avLst/>
            <a:gdLst/>
            <a:ahLst/>
            <a:cxnLst/>
            <a:rect l="l" t="t" r="r" b="b"/>
            <a:pathLst>
              <a:path w="3682891" h="3682891">
                <a:moveTo>
                  <a:pt x="3682892" y="0"/>
                </a:moveTo>
                <a:lnTo>
                  <a:pt x="0" y="0"/>
                </a:lnTo>
                <a:lnTo>
                  <a:pt x="0" y="3682892"/>
                </a:lnTo>
                <a:lnTo>
                  <a:pt x="3682892" y="3682892"/>
                </a:lnTo>
                <a:lnTo>
                  <a:pt x="368289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14400448" y="7678673"/>
            <a:ext cx="2595888" cy="2595888"/>
          </a:xfrm>
          <a:custGeom>
            <a:avLst/>
            <a:gdLst/>
            <a:ahLst/>
            <a:cxnLst/>
            <a:rect l="l" t="t" r="r" b="b"/>
            <a:pathLst>
              <a:path w="2595888" h="2595888">
                <a:moveTo>
                  <a:pt x="0" y="0"/>
                </a:moveTo>
                <a:lnTo>
                  <a:pt x="2595888" y="0"/>
                </a:lnTo>
                <a:lnTo>
                  <a:pt x="2595888" y="2595888"/>
                </a:lnTo>
                <a:lnTo>
                  <a:pt x="0" y="25958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16996336" y="5830054"/>
            <a:ext cx="774055" cy="774055"/>
          </a:xfrm>
          <a:custGeom>
            <a:avLst/>
            <a:gdLst/>
            <a:ahLst/>
            <a:cxnLst/>
            <a:rect l="l" t="t" r="r" b="b"/>
            <a:pathLst>
              <a:path w="774055" h="774055">
                <a:moveTo>
                  <a:pt x="0" y="0"/>
                </a:moveTo>
                <a:lnTo>
                  <a:pt x="774055" y="0"/>
                </a:lnTo>
                <a:lnTo>
                  <a:pt x="774055" y="774055"/>
                </a:lnTo>
                <a:lnTo>
                  <a:pt x="0" y="7740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TextBox 8"/>
          <p:cNvSpPr txBox="1"/>
          <p:nvPr/>
        </p:nvSpPr>
        <p:spPr>
          <a:xfrm>
            <a:off x="1028700" y="226792"/>
            <a:ext cx="12572815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TT Interphases Bold"/>
              </a:rPr>
              <a:t>Uczniowie klas IV – VIII</a:t>
            </a:r>
          </a:p>
          <a:p>
            <a:pPr algn="ctr">
              <a:lnSpc>
                <a:spcPts val="5400"/>
              </a:lnSpc>
            </a:pPr>
            <a:endParaRPr lang="en-US" sz="4500">
              <a:solidFill>
                <a:srgbClr val="000000"/>
              </a:solidFill>
              <a:latin typeface="TT Interphase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1560292"/>
            <a:ext cx="12572815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99"/>
              </a:lnSpc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Wyniki ankiety zostały podzielone na sekcje: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7190" y="3188454"/>
            <a:ext cx="10927188" cy="524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8" lvl="1" indent="-431799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relacje i poczucie bezpieczeństwa</a:t>
            </a:r>
          </a:p>
          <a:p>
            <a:pPr marL="863598" lvl="1" indent="-431799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kontakt z używkami</a:t>
            </a:r>
          </a:p>
          <a:p>
            <a:pPr marL="863598" lvl="1" indent="-431799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możliwość rozwijania pasji i zainteresowań</a:t>
            </a:r>
          </a:p>
          <a:p>
            <a:pPr marL="863598" lvl="1" indent="-431799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korzystanie z multimediów</a:t>
            </a:r>
          </a:p>
          <a:p>
            <a:pPr marL="863598" lvl="1" indent="-431799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samoocena i samopoczucie</a:t>
            </a:r>
          </a:p>
          <a:p>
            <a:pPr marL="863598" lvl="1" indent="-431799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TT Interphases"/>
              </a:rPr>
              <a:t>stosunek do nauki</a:t>
            </a:r>
          </a:p>
          <a:p>
            <a:pPr>
              <a:lnSpc>
                <a:spcPts val="5199"/>
              </a:lnSpc>
            </a:pPr>
            <a:endParaRPr lang="en-US" sz="3999">
              <a:solidFill>
                <a:srgbClr val="000000"/>
              </a:solidFill>
              <a:latin typeface="TT Interphases"/>
            </a:endParaRPr>
          </a:p>
          <a:p>
            <a:pPr>
              <a:lnSpc>
                <a:spcPts val="5199"/>
              </a:lnSpc>
            </a:pPr>
            <a:endParaRPr lang="en-US" sz="3999">
              <a:solidFill>
                <a:srgbClr val="000000"/>
              </a:solidFill>
              <a:latin typeface="TT Interphase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4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667" y="2041525"/>
            <a:ext cx="17214666" cy="721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Dom: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 92 % rodziców zna przyjaciół swoich dzieci</a:t>
            </a: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 94 % uczniów w domu czuje się bezpiecznie</a:t>
            </a: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 91 % ma rodzinie osobę, której może ufać</a:t>
            </a: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 mama jest ważna dla 100 % ankietowanych</a:t>
            </a: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 86% ankietowanych deklaruje, że ważny jest tata</a:t>
            </a: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 dla 74 % ważne jest rodzeństwo</a:t>
            </a:r>
          </a:p>
          <a:p>
            <a:pPr marL="863593" lvl="1" indent="-431796" algn="just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TT Interphases"/>
              </a:rPr>
              <a:t>  39 % twierdzi, że nie ma problemów z przestrzeganiem zasad</a:t>
            </a: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  <a:p>
            <a:pPr algn="just">
              <a:lnSpc>
                <a:spcPts val="5199"/>
              </a:lnSpc>
            </a:pPr>
            <a:endParaRPr lang="en-US" sz="3999">
              <a:solidFill>
                <a:srgbClr val="FFFFFF"/>
              </a:solidFill>
              <a:latin typeface="TT Interphase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114007" y="342900"/>
            <a:ext cx="11811359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TT Interphases Bold"/>
              </a:rPr>
              <a:t>RELACJE I POCZUCIE BEZPIECZEŃSTWA</a:t>
            </a:r>
          </a:p>
        </p:txBody>
      </p:sp>
      <p:sp>
        <p:nvSpPr>
          <p:cNvPr id="4" name="Freeform 4"/>
          <p:cNvSpPr/>
          <p:nvPr/>
        </p:nvSpPr>
        <p:spPr>
          <a:xfrm rot="-10800000">
            <a:off x="293830" y="246490"/>
            <a:ext cx="1469739" cy="1469739"/>
          </a:xfrm>
          <a:custGeom>
            <a:avLst/>
            <a:gdLst/>
            <a:ahLst/>
            <a:cxnLst/>
            <a:rect l="l" t="t" r="r" b="b"/>
            <a:pathLst>
              <a:path w="1469739" h="1469739">
                <a:moveTo>
                  <a:pt x="0" y="0"/>
                </a:moveTo>
                <a:lnTo>
                  <a:pt x="1469740" y="0"/>
                </a:lnTo>
                <a:lnTo>
                  <a:pt x="1469740" y="1469740"/>
                </a:lnTo>
                <a:lnTo>
                  <a:pt x="0" y="1469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2554</Words>
  <Application>Microsoft Office PowerPoint</Application>
  <PresentationFormat>Niestandardowy</PresentationFormat>
  <Paragraphs>341</Paragraphs>
  <Slides>51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51</vt:i4>
      </vt:variant>
    </vt:vector>
  </HeadingPairs>
  <TitlesOfParts>
    <vt:vector size="56" baseType="lpstr">
      <vt:lpstr>Arial</vt:lpstr>
      <vt:lpstr>TT Interphases</vt:lpstr>
      <vt:lpstr>TT Interphases Bold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WYCHOWAWCZO -PROFILAKTYCZNY</dc:title>
  <dc:creator>Beata</dc:creator>
  <cp:lastModifiedBy>Beata</cp:lastModifiedBy>
  <cp:revision>5</cp:revision>
  <dcterms:created xsi:type="dcterms:W3CDTF">2006-08-16T00:00:00Z</dcterms:created>
  <dcterms:modified xsi:type="dcterms:W3CDTF">2023-09-11T10:51:46Z</dcterms:modified>
  <dc:identifier>DAFrmdGssbc</dc:identifier>
</cp:coreProperties>
</file>