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 id="286" r:id="rId30"/>
    <p:sldId id="283" r:id="rId31"/>
    <p:sldId id="284" r:id="rId32"/>
    <p:sldId id="285" r:id="rId33"/>
    <p:sldId id="287" r:id="rId34"/>
    <p:sldId id="288" r:id="rId35"/>
    <p:sldId id="289" r:id="rId3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14" autoAdjust="0"/>
    <p:restoredTop sz="94660"/>
  </p:normalViewPr>
  <p:slideViewPr>
    <p:cSldViewPr>
      <p:cViewPr varScale="1">
        <p:scale>
          <a:sx n="73" d="100"/>
          <a:sy n="73" d="100"/>
        </p:scale>
        <p:origin x="16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3255FCF1-0D6C-4DF7-AEFB-4C5F0F6C619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55FCF1-0D6C-4DF7-AEFB-4C5F0F6C619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55FCF1-0D6C-4DF7-AEFB-4C5F0F6C619B}" type="slidenum">
              <a:rPr lang="pl-PL" smtClean="0"/>
              <a:pPr/>
              <a:t>‹#›</a:t>
            </a:fld>
            <a:endParaRPr lang="pl-PL"/>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AB5BAADB-6975-49D4-B8A2-D7537BD74F46}" type="datetimeFigureOut">
              <a:rPr lang="pl-PL" smtClean="0"/>
              <a:pPr/>
              <a:t>03.04.2023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3255FCF1-0D6C-4DF7-AEFB-4C5F0F6C619B}"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5BAADB-6975-49D4-B8A2-D7537BD74F46}" type="datetimeFigureOut">
              <a:rPr lang="pl-PL" smtClean="0"/>
              <a:pPr/>
              <a:t>03.04.2023</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55FCF1-0D6C-4DF7-AEFB-4C5F0F6C619B}"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wiolk\Downloads\film%20%20%20Autyzm.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Światowy Dzień Świadomości Autyzm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5844" name="AutoShape 4" descr="Światowy Dzień Świadomości Autyzm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5846" name="AutoShape 6" descr="Światowy Dzień Świadomości Autyzm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5848" name="AutoShape 8" descr="Światowy Dzień Świadomości Autyzm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5849" name="Picture 9"/>
          <p:cNvPicPr>
            <a:picLocks noChangeAspect="1" noChangeArrowheads="1"/>
          </p:cNvPicPr>
          <p:nvPr/>
        </p:nvPicPr>
        <p:blipFill>
          <a:blip r:embed="rId2" cstate="print"/>
          <a:srcRect/>
          <a:stretch>
            <a:fillRect/>
          </a:stretch>
        </p:blipFill>
        <p:spPr bwMode="auto">
          <a:xfrm>
            <a:off x="179512" y="908720"/>
            <a:ext cx="8334304" cy="2929634"/>
          </a:xfrm>
          <a:prstGeom prst="rect">
            <a:avLst/>
          </a:prstGeom>
          <a:noFill/>
          <a:ln w="9525">
            <a:noFill/>
            <a:miter lim="800000"/>
            <a:headEnd/>
            <a:tailEnd/>
          </a:ln>
        </p:spPr>
      </p:pic>
      <p:pic>
        <p:nvPicPr>
          <p:cNvPr id="10" name="Picture 2" descr="2,285 Mózg Autyzmu Grafika Wektorowa, Clipartów i Ilustracji - 123RF"/>
          <p:cNvPicPr>
            <a:picLocks noChangeAspect="1" noChangeArrowheads="1"/>
          </p:cNvPicPr>
          <p:nvPr/>
        </p:nvPicPr>
        <p:blipFill>
          <a:blip r:embed="rId3" cstate="print"/>
          <a:srcRect/>
          <a:stretch>
            <a:fillRect/>
          </a:stretch>
        </p:blipFill>
        <p:spPr bwMode="auto">
          <a:xfrm>
            <a:off x="2915816" y="3939902"/>
            <a:ext cx="2918098" cy="2918098"/>
          </a:xfrm>
          <a:prstGeom prst="rect">
            <a:avLst/>
          </a:prstGeom>
          <a:noFill/>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92696"/>
            <a:ext cx="8147248" cy="5631904"/>
          </a:xfrm>
        </p:spPr>
        <p:txBody>
          <a:bodyPr>
            <a:normAutofit/>
          </a:bodyPr>
          <a:lstStyle/>
          <a:p>
            <a:pPr algn="just"/>
            <a:r>
              <a:rPr lang="pl-PL" dirty="0"/>
              <a:t>Wy, normalni ludzie, mówicie niesamowicie szybko. Między myślą, a jej wypowiedzeniem mija ułamek sekundy. Dla nas to jak magia!(…) Zanim odpowiemy na to, co ktoś właśnie powiedział. Trwa to tak długo niekoniecznie dlatego, że nie rozumieliśmy czyichś słów, ale dlatego, że kiedy przychodzi nasza kolej, odpowiedź często zdąży już umknąć nam z głowy.(…) Kiedy odpowiedź już zniknie, nie jesteśmy w stanie znów jej przywołać.(…) </a:t>
            </a:r>
          </a:p>
          <a:p>
            <a:pPr algn="just">
              <a:buNone/>
            </a:pPr>
            <a:r>
              <a:rPr lang="pl-PL" dirty="0"/>
              <a:t>	I w końcu myślę sobie: „To beznadziejne”.  Jakbym tonął w powodzi słów.</a:t>
            </a:r>
          </a:p>
          <a:p>
            <a:endParaRPr lang="pl-PL"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20688"/>
            <a:ext cx="8147248" cy="5703912"/>
          </a:xfrm>
        </p:spPr>
        <p:txBody>
          <a:bodyPr/>
          <a:lstStyle/>
          <a:p>
            <a:pPr algn="just"/>
            <a:r>
              <a:rPr lang="pl-PL" dirty="0"/>
              <a:t>Bardzo trudno nam się zorientować, że ktoś stoi przed nami i mówi do nas, tylko słysząc jego głos. Ułatwiłoby sprawę, gdybyście po prostu zwracali się do nas po imieniu, żeby zwrócić naszą uwagę, jeszcze zanim zaczniecie do nas mówić.</a:t>
            </a:r>
          </a:p>
          <a:p>
            <a:endParaRPr lang="pl-PL" dirty="0"/>
          </a:p>
        </p:txBody>
      </p:sp>
      <p:pic>
        <p:nvPicPr>
          <p:cNvPr id="25602" name="Picture 2" descr="Słodkie Dziecko Rozmawia Z Matką | Darmowe Zdjęcie"/>
          <p:cNvPicPr>
            <a:picLocks noChangeAspect="1" noChangeArrowheads="1"/>
          </p:cNvPicPr>
          <p:nvPr/>
        </p:nvPicPr>
        <p:blipFill>
          <a:blip r:embed="rId2" cstate="print"/>
          <a:srcRect/>
          <a:stretch>
            <a:fillRect/>
          </a:stretch>
        </p:blipFill>
        <p:spPr bwMode="auto">
          <a:xfrm>
            <a:off x="1475656" y="2688676"/>
            <a:ext cx="5688632" cy="4062010"/>
          </a:xfrm>
          <a:prstGeom prst="rect">
            <a:avLst/>
          </a:prstGeom>
          <a:noFill/>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8291264" cy="5631904"/>
          </a:xfrm>
        </p:spPr>
        <p:txBody>
          <a:bodyPr/>
          <a:lstStyle/>
          <a:p>
            <a:pPr algn="just"/>
            <a:r>
              <a:rPr lang="pl-PL" dirty="0"/>
              <a:t>Jeśli ktoś mówi do mnie z daleka, nie zauważam tego. Pewnie sobie myślicie: „Znów to samo”. Ale naprawdę martwi mnie to, że nawet kiedy ktoś stoi tuż przede mną, nadal nie zauważam, kiedy do mnie mówi. „Nie zauważyć” to co innego niż „świadomie zignorować”. Często jednak ludzie uznają, że jestem źle wychowany albo „opóźniony”.</a:t>
            </a:r>
          </a:p>
        </p:txBody>
      </p:sp>
      <p:pic>
        <p:nvPicPr>
          <p:cNvPr id="24578" name="Picture 2" descr="7,604 Rodzice Krzyczą Zdjęcia Stockowe - 123RF"/>
          <p:cNvPicPr>
            <a:picLocks noChangeAspect="1" noChangeArrowheads="1"/>
          </p:cNvPicPr>
          <p:nvPr/>
        </p:nvPicPr>
        <p:blipFill>
          <a:blip r:embed="rId2" cstate="print"/>
          <a:srcRect/>
          <a:stretch>
            <a:fillRect/>
          </a:stretch>
        </p:blipFill>
        <p:spPr bwMode="auto">
          <a:xfrm>
            <a:off x="1907704" y="3645024"/>
            <a:ext cx="4286250" cy="2857500"/>
          </a:xfrm>
          <a:prstGeom prst="rect">
            <a:avLst/>
          </a:prstGeom>
          <a:noFill/>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92696"/>
            <a:ext cx="8147248" cy="5631904"/>
          </a:xfrm>
        </p:spPr>
        <p:txBody>
          <a:bodyPr>
            <a:normAutofit/>
          </a:bodyPr>
          <a:lstStyle/>
          <a:p>
            <a:pPr algn="just"/>
            <a:r>
              <a:rPr lang="pl-PL" dirty="0"/>
              <a:t>Ciągle ktoś mi powtarza: „Kiedy z kimś rozmawiasz, patrz na niego”, ale ja mimo to nie potrafię. Kontakt wzrokowy z kimś, z kim rozmawiam, wydaje mi się trochę straszny, więc go  unikam (…) W takim razie na co właściwie patrzę? Pewnie sądzisz, że po prostu </a:t>
            </a:r>
            <a:br>
              <a:rPr lang="pl-PL" dirty="0"/>
            </a:br>
            <a:r>
              <a:rPr lang="pl-PL" dirty="0"/>
              <a:t>w ziemię albo w przestrzeń. Ale nie masz racji. My patrzymy na głos osoby, z którą rozmawiamy. Głosu może nie da się zobaczyć, ale staramy się słuchać tej osoby wszystkimi zmysłami.</a:t>
            </a:r>
          </a:p>
          <a:p>
            <a:endParaRPr lang="pl-PL" dirty="0"/>
          </a:p>
        </p:txBody>
      </p:sp>
      <p:pic>
        <p:nvPicPr>
          <p:cNvPr id="23556" name="Picture 4" descr="Koronawirus: jak rozmawiać z dziećmi i wspierać je w tym czasie? -  Uniwersytet SWPS"/>
          <p:cNvPicPr>
            <a:picLocks noChangeAspect="1" noChangeArrowheads="1"/>
          </p:cNvPicPr>
          <p:nvPr/>
        </p:nvPicPr>
        <p:blipFill>
          <a:blip r:embed="rId2" cstate="print"/>
          <a:srcRect/>
          <a:stretch>
            <a:fillRect/>
          </a:stretch>
        </p:blipFill>
        <p:spPr bwMode="auto">
          <a:xfrm>
            <a:off x="2699792" y="4293096"/>
            <a:ext cx="3823176" cy="2515650"/>
          </a:xfrm>
          <a:prstGeom prst="rect">
            <a:avLst/>
          </a:prstGeom>
          <a:noFill/>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19256" cy="5559896"/>
          </a:xfrm>
        </p:spPr>
        <p:txBody>
          <a:bodyPr/>
          <a:lstStyle/>
          <a:p>
            <a:pPr algn="just"/>
            <a:r>
              <a:rPr lang="pl-PL" dirty="0"/>
              <a:t>Ludzie autystyczni mówią czasem z dziwną intonacją albo inaczej używają słów (…) w naszym przypadku to, co chcemy powiedzieć, nie zawsze zgadza się z tym, co </a:t>
            </a:r>
            <a:r>
              <a:rPr lang="pl-PL" i="1" dirty="0"/>
              <a:t>możemy</a:t>
            </a:r>
            <a:r>
              <a:rPr lang="pl-PL" dirty="0"/>
              <a:t> powiedzieć (…) Kiedy mówię niezupełnie to, co myślę, to dlatego, że w danej chwili jedynie do takich słów mam dostęp.</a:t>
            </a:r>
          </a:p>
          <a:p>
            <a:endParaRPr lang="pl-PL" dirty="0"/>
          </a:p>
        </p:txBody>
      </p:sp>
      <p:pic>
        <p:nvPicPr>
          <p:cNvPr id="22538" name="Picture 10" descr="Jak rozmawiać z dzieckiem o zagrożeniach? Jak rozpoznać, że zostało  skrzywdzone? [wywiad]"/>
          <p:cNvPicPr>
            <a:picLocks noChangeAspect="1" noChangeArrowheads="1"/>
          </p:cNvPicPr>
          <p:nvPr/>
        </p:nvPicPr>
        <p:blipFill>
          <a:blip r:embed="rId2" cstate="print"/>
          <a:srcRect/>
          <a:stretch>
            <a:fillRect/>
          </a:stretch>
        </p:blipFill>
        <p:spPr bwMode="auto">
          <a:xfrm>
            <a:off x="2051720" y="3328670"/>
            <a:ext cx="5020160" cy="3340690"/>
          </a:xfrm>
          <a:prstGeom prst="rect">
            <a:avLst/>
          </a:prstGeom>
          <a:noFill/>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92696"/>
            <a:ext cx="8219256" cy="5631904"/>
          </a:xfrm>
        </p:spPr>
        <p:txBody>
          <a:bodyPr/>
          <a:lstStyle/>
          <a:p>
            <a:pPr algn="just"/>
            <a:r>
              <a:rPr lang="pl-PL" dirty="0"/>
              <a:t>Niektórzy uważają, że nawet kiedy czytamy, wypowiadamy słowa z dziwną intonacją. Dzieje się tak, ponieważ czytając jakąś historię, nie potrafimy jednocześnie jej sobie wyobrażać. Sama czynność czytania wymaga dużego wysiłku – rozpoznanie słów </a:t>
            </a:r>
            <a:br>
              <a:rPr lang="pl-PL" dirty="0"/>
            </a:br>
            <a:r>
              <a:rPr lang="pl-PL" dirty="0"/>
              <a:t>i wymówienie ich to już niemałe wyzwanie (…) Ale ćwicząc, możemy nabrać pewnej wprawy.</a:t>
            </a:r>
          </a:p>
          <a:p>
            <a:endParaRPr lang="pl-PL" dirty="0"/>
          </a:p>
        </p:txBody>
      </p:sp>
      <p:pic>
        <p:nvPicPr>
          <p:cNvPr id="21506" name="Picture 2" descr="czytanie - Temat: Edukacja"/>
          <p:cNvPicPr>
            <a:picLocks noChangeAspect="1" noChangeArrowheads="1"/>
          </p:cNvPicPr>
          <p:nvPr/>
        </p:nvPicPr>
        <p:blipFill>
          <a:blip r:embed="rId2" cstate="print"/>
          <a:srcRect/>
          <a:stretch>
            <a:fillRect/>
          </a:stretch>
        </p:blipFill>
        <p:spPr bwMode="auto">
          <a:xfrm>
            <a:off x="1835696" y="3645024"/>
            <a:ext cx="4953000" cy="3028950"/>
          </a:xfrm>
          <a:prstGeom prst="rect">
            <a:avLst/>
          </a:prstGeom>
          <a:noFill/>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764704"/>
            <a:ext cx="8363272" cy="5559896"/>
          </a:xfrm>
        </p:spPr>
        <p:txBody>
          <a:bodyPr/>
          <a:lstStyle/>
          <a:p>
            <a:pPr algn="just"/>
            <a:r>
              <a:rPr lang="pl-PL" dirty="0"/>
              <a:t>Nie lubię długich zdań. Problem polega na tym, że moja cierpliwość szybko się	kończy. Po krótkim czasie męczę się i tracę wątek. </a:t>
            </a:r>
          </a:p>
          <a:p>
            <a:pPr algn="just"/>
            <a:endParaRPr lang="pl-PL" dirty="0"/>
          </a:p>
          <a:p>
            <a:endParaRPr lang="pl-PL" dirty="0"/>
          </a:p>
        </p:txBody>
      </p:sp>
      <p:pic>
        <p:nvPicPr>
          <p:cNvPr id="20482" name="Picture 2" descr="Rozwój mowy u dzieci z autyzmem"/>
          <p:cNvPicPr>
            <a:picLocks noChangeAspect="1" noChangeArrowheads="1"/>
          </p:cNvPicPr>
          <p:nvPr/>
        </p:nvPicPr>
        <p:blipFill>
          <a:blip r:embed="rId2" cstate="print"/>
          <a:srcRect/>
          <a:stretch>
            <a:fillRect/>
          </a:stretch>
        </p:blipFill>
        <p:spPr bwMode="auto">
          <a:xfrm>
            <a:off x="899592" y="2132856"/>
            <a:ext cx="7600251" cy="4257328"/>
          </a:xfrm>
          <a:prstGeom prst="rect">
            <a:avLst/>
          </a:prstGeom>
          <a:noFill/>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92696"/>
            <a:ext cx="8496944" cy="5631904"/>
          </a:xfrm>
        </p:spPr>
        <p:txBody>
          <a:bodyPr/>
          <a:lstStyle/>
          <a:p>
            <a:pPr algn="just"/>
            <a:r>
              <a:rPr lang="pl-PL" dirty="0"/>
              <a:t>Ciągle zadaję te same  pytania. W kółko pytam o takie proste sprawy. (…) bardzo szybko zapominam, co przed chwilą usłyszałem.(...) Naprawdę rozumiem różne rzeczy, ale zapamiętuję je inaczej niż inni ludzie. Powtarzamy pytania z jeszcze innego powodu: dzięki temu można się bawić słowami.</a:t>
            </a:r>
          </a:p>
          <a:p>
            <a:pPr>
              <a:buNone/>
            </a:pPr>
            <a:endParaRPr lang="pl-PL" dirty="0"/>
          </a:p>
        </p:txBody>
      </p:sp>
      <p:pic>
        <p:nvPicPr>
          <p:cNvPr id="19458" name="Picture 2" descr="Czemu dzieci ciągle zadają pytania oraz jak to przeżyć będąc rodzicem? •  IgiMag"/>
          <p:cNvPicPr>
            <a:picLocks noChangeAspect="1" noChangeArrowheads="1"/>
          </p:cNvPicPr>
          <p:nvPr/>
        </p:nvPicPr>
        <p:blipFill>
          <a:blip r:embed="rId2" cstate="print"/>
          <a:srcRect/>
          <a:stretch>
            <a:fillRect/>
          </a:stretch>
        </p:blipFill>
        <p:spPr bwMode="auto">
          <a:xfrm>
            <a:off x="1691680" y="3212976"/>
            <a:ext cx="5525344" cy="3352043"/>
          </a:xfrm>
          <a:prstGeom prst="rect">
            <a:avLst/>
          </a:prstGeom>
          <a:noFill/>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764704"/>
            <a:ext cx="8363272" cy="5559896"/>
          </a:xfrm>
        </p:spPr>
        <p:txBody>
          <a:bodyPr>
            <a:normAutofit/>
          </a:bodyPr>
          <a:lstStyle/>
          <a:p>
            <a:r>
              <a:rPr lang="pl-PL" dirty="0"/>
              <a:t>My, autyści, pamiętamy, co robiliśmy, kiedy, z kim i tym podobne, ale te wspomnienia są przypadkowe i nigdy nie są powiązane we właściwym porządku. (…) Wiem, że mam dużo miłych wspomnień, ale te, które zjawiają się znienacka, zawsze są złe, i wtedy  ni stąd, ni zowąd jestem bardzo zdenerwowany, wybucham płaczem albo wpadam w panikę. (…) Kiedy więc tak się dzieje, pozwólcie nam się wypłakać, potem wrócimy do równowagi. Może denerwuje was, że robimy tyle hałasu, ale zrozumcie, przez co przechodzimy, i bądźcie przy nas.</a:t>
            </a:r>
          </a:p>
          <a:p>
            <a:endParaRPr lang="pl-PL" dirty="0"/>
          </a:p>
        </p:txBody>
      </p:sp>
      <p:pic>
        <p:nvPicPr>
          <p:cNvPr id="18434" name="Picture 2" descr="Płacz dziecka - co robić, gdy dziecko zanosi się płaczem? - Kobieta"/>
          <p:cNvPicPr>
            <a:picLocks noChangeAspect="1" noChangeArrowheads="1"/>
          </p:cNvPicPr>
          <p:nvPr/>
        </p:nvPicPr>
        <p:blipFill>
          <a:blip r:embed="rId2" cstate="print"/>
          <a:srcRect/>
          <a:stretch>
            <a:fillRect/>
          </a:stretch>
        </p:blipFill>
        <p:spPr bwMode="auto">
          <a:xfrm>
            <a:off x="3059833" y="4843756"/>
            <a:ext cx="3024336" cy="2014244"/>
          </a:xfrm>
          <a:prstGeom prst="rect">
            <a:avLst/>
          </a:prstGeom>
          <a:noFill/>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323528" y="620688"/>
            <a:ext cx="8640960" cy="6048672"/>
          </a:xfrm>
        </p:spPr>
        <p:txBody>
          <a:bodyPr>
            <a:normAutofit fontScale="85000" lnSpcReduction="10000"/>
          </a:bodyPr>
          <a:lstStyle/>
          <a:p>
            <a:pPr algn="just">
              <a:lnSpc>
                <a:spcPct val="160000"/>
              </a:lnSpc>
            </a:pPr>
            <a:r>
              <a:rPr lang="pl-PL" dirty="0"/>
              <a:t>Najpierw robię coś, czego mi nie wolno, potem to wywołuje jakiś efekt, potem ktoś mnie za to karci, a na końcu impuls, żeby powtórzyć tę sekwencję,(…) więc ją powtarzam. Następnie czuję </a:t>
            </a:r>
            <a:br>
              <a:rPr lang="pl-PL" dirty="0"/>
            </a:br>
            <a:r>
              <a:rPr lang="pl-PL" dirty="0"/>
              <a:t>w mózgu coś w rodzaju elektrycznego brzęczenia, które  jest bardzo przyjemne – żadne inne wrażenie nie może się z nim równać (…) Utrzymanie kontroli nad sobą jest naprawdę bardzo, </a:t>
            </a:r>
            <a:r>
              <a:rPr lang="pl-PL" dirty="0" err="1"/>
              <a:t>bardzo</a:t>
            </a:r>
            <a:r>
              <a:rPr lang="pl-PL" dirty="0"/>
              <a:t> trudne. Właśnie w takich chwilach potrzebujemy waszej pomocy, cierpliwości, opieki i miłości. Oczywiście, chcemy, żebyście powstrzymali nas przed zrobieniem tego, czego nie powinniśmy robić, ale chcemy też, żebyście zrozumieli, co przeżywamy w takich chwilach.</a:t>
            </a:r>
          </a:p>
          <a:p>
            <a:endParaRPr lang="pl-PL"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film   Autyzm.mp4">
            <a:hlinkClick r:id="" action="ppaction://media"/>
          </p:cNvPr>
          <p:cNvPicPr>
            <a:picLocks noGrp="1" noRot="1" noChangeAspect="1"/>
          </p:cNvPicPr>
          <p:nvPr>
            <p:ph idx="1"/>
            <a:videoFile r:link="rId1"/>
          </p:nvPr>
        </p:nvPicPr>
        <p:blipFill>
          <a:blip r:embed="rId3" cstate="print"/>
          <a:stretch>
            <a:fillRect/>
          </a:stretch>
        </p:blipFill>
        <p:spPr>
          <a:xfrm>
            <a:off x="323528" y="188640"/>
            <a:ext cx="8136904" cy="6102678"/>
          </a:xfrm>
          <a:prstGeom prst="rect">
            <a:avLst/>
          </a:prstGeom>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20688"/>
            <a:ext cx="8219256" cy="5703912"/>
          </a:xfrm>
        </p:spPr>
        <p:txBody>
          <a:bodyPr/>
          <a:lstStyle/>
          <a:p>
            <a:pPr algn="just"/>
            <a:r>
              <a:rPr lang="pl-PL" dirty="0"/>
              <a:t>Ataki paniki mogą mieć różne przyczyny, ale nawet gdyby stworzyć idealne otoczenie, bez tych rzeczy, które zwykle wywołują ataki u danej osoby, one i tak będą się zdarzać od czasu do czasu.</a:t>
            </a:r>
          </a:p>
          <a:p>
            <a:endParaRPr lang="pl-PL" dirty="0"/>
          </a:p>
        </p:txBody>
      </p:sp>
      <p:pic>
        <p:nvPicPr>
          <p:cNvPr id="16386" name="Picture 2" descr="Mężczyzna Z Ataka Paniki Pojęcia Płaską Ilustracją | Premium Wektor"/>
          <p:cNvPicPr>
            <a:picLocks noChangeAspect="1" noChangeArrowheads="1"/>
          </p:cNvPicPr>
          <p:nvPr/>
        </p:nvPicPr>
        <p:blipFill>
          <a:blip r:embed="rId2" cstate="print"/>
          <a:srcRect/>
          <a:stretch>
            <a:fillRect/>
          </a:stretch>
        </p:blipFill>
        <p:spPr bwMode="auto">
          <a:xfrm>
            <a:off x="1763688" y="2492896"/>
            <a:ext cx="5602610" cy="3964786"/>
          </a:xfrm>
          <a:prstGeom prst="rect">
            <a:avLst/>
          </a:prstGeom>
          <a:noFill/>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692696"/>
            <a:ext cx="8363272" cy="5631904"/>
          </a:xfrm>
        </p:spPr>
        <p:txBody>
          <a:bodyPr/>
          <a:lstStyle/>
          <a:p>
            <a:pPr algn="just"/>
            <a:r>
              <a:rPr lang="pl-PL" dirty="0"/>
              <a:t>Kiedy przeszkadza nam się robić to, co chcemy, bywa, że wszczynamy straszną awanturę, ale po jakimś czasie pogodzimy się z tym. Dopóki nie dojdziemy do tego punktu, bądźcie wytrwali. Nie odpuszczajcie nam.</a:t>
            </a:r>
          </a:p>
          <a:p>
            <a:pPr>
              <a:buNone/>
            </a:pPr>
            <a:endParaRPr lang="pl-PL" dirty="0"/>
          </a:p>
        </p:txBody>
      </p:sp>
      <p:pic>
        <p:nvPicPr>
          <p:cNvPr id="15362" name="Picture 2" descr="dziendobry.tvn.pl/najnowsze/cdn-zdjecie-eagwi5-..."/>
          <p:cNvPicPr>
            <a:picLocks noChangeAspect="1" noChangeArrowheads="1"/>
          </p:cNvPicPr>
          <p:nvPr/>
        </p:nvPicPr>
        <p:blipFill>
          <a:blip r:embed="rId2" cstate="print"/>
          <a:srcRect/>
          <a:stretch>
            <a:fillRect/>
          </a:stretch>
        </p:blipFill>
        <p:spPr bwMode="auto">
          <a:xfrm>
            <a:off x="1331640" y="2420888"/>
            <a:ext cx="6429074" cy="4283750"/>
          </a:xfrm>
          <a:prstGeom prst="rect">
            <a:avLst/>
          </a:prstGeom>
          <a:noFill/>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764704"/>
            <a:ext cx="8363272" cy="5559896"/>
          </a:xfrm>
        </p:spPr>
        <p:txBody>
          <a:bodyPr/>
          <a:lstStyle/>
          <a:p>
            <a:pPr algn="just"/>
            <a:r>
              <a:rPr lang="pl-PL" dirty="0"/>
              <a:t>Ludzie autystyczni  miewają natręctwa, bo inaczej by zwariowali. Powtarzane obsesyjnie czynności działają na nas kojąco i uspokajająco. Kiedy ktoś mnie za to upomina czy nie pozwala mi tego robić, czuję się okropnie nieszczęśliwy. (…) nienawidzę samego siebie jeszcze bardziej, za to że nie potrafię kontrolować swoich działań.</a:t>
            </a:r>
          </a:p>
          <a:p>
            <a:endParaRPr lang="pl-PL" dirty="0"/>
          </a:p>
        </p:txBody>
      </p:sp>
      <p:pic>
        <p:nvPicPr>
          <p:cNvPr id="14338" name="Picture 2" descr="Obsesje Mózgu I Chmury Wyrazów Ilustracja Wektor - Illustration of  spełnianie, nieład: 158979483"/>
          <p:cNvPicPr>
            <a:picLocks noChangeAspect="1" noChangeArrowheads="1"/>
          </p:cNvPicPr>
          <p:nvPr/>
        </p:nvPicPr>
        <p:blipFill>
          <a:blip r:embed="rId2" cstate="print"/>
          <a:srcRect/>
          <a:stretch>
            <a:fillRect/>
          </a:stretch>
        </p:blipFill>
        <p:spPr bwMode="auto">
          <a:xfrm>
            <a:off x="3275856" y="3284984"/>
            <a:ext cx="4955704" cy="3573016"/>
          </a:xfrm>
          <a:prstGeom prst="rect">
            <a:avLst/>
          </a:prstGeom>
          <a:noFill/>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92696"/>
            <a:ext cx="8219256" cy="5631904"/>
          </a:xfrm>
        </p:spPr>
        <p:txBody>
          <a:bodyPr/>
          <a:lstStyle/>
          <a:p>
            <a:pPr algn="just"/>
            <a:r>
              <a:rPr lang="pl-PL" dirty="0"/>
              <a:t>Nieustannie zmagam się ze swoim ciałem, a spokojne siedzenie dobitnie przypomina mi o tym, że jestem </a:t>
            </a:r>
            <a:br>
              <a:rPr lang="pl-PL" dirty="0"/>
            </a:br>
            <a:r>
              <a:rPr lang="pl-PL" dirty="0"/>
              <a:t>w nim uwięziony. Dopóki pozostaję w ruchu, mogę się trochę rozluźnić.</a:t>
            </a:r>
          </a:p>
          <a:p>
            <a:pPr>
              <a:buNone/>
            </a:pPr>
            <a:endParaRPr lang="pl-PL" dirty="0"/>
          </a:p>
        </p:txBody>
      </p:sp>
      <p:pic>
        <p:nvPicPr>
          <p:cNvPr id="13314" name="Picture 2" descr="Dzieci Z Zaburzeniami Neurorozwojowymi Takimi Jak Zaburzenia  Nadpobudliwości Psychoruchowej Lub Autyzm Dzieci Potrzebują Unikalnego I  Innego Stylu Uczenia Się Na Swojej Sensoryce - Stockowe grafiki wektorowe i  więcej obrazów Terapia zajęciowa - iStock"/>
          <p:cNvPicPr>
            <a:picLocks noChangeAspect="1" noChangeArrowheads="1"/>
          </p:cNvPicPr>
          <p:nvPr/>
        </p:nvPicPr>
        <p:blipFill>
          <a:blip r:embed="rId2" cstate="print"/>
          <a:srcRect/>
          <a:stretch>
            <a:fillRect/>
          </a:stretch>
        </p:blipFill>
        <p:spPr bwMode="auto">
          <a:xfrm>
            <a:off x="1907704" y="2276872"/>
            <a:ext cx="4320480" cy="4320481"/>
          </a:xfrm>
          <a:prstGeom prst="rect">
            <a:avLst/>
          </a:prstGeom>
          <a:noFill/>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764704"/>
            <a:ext cx="8291264" cy="5559896"/>
          </a:xfrm>
        </p:spPr>
        <p:txBody>
          <a:bodyPr/>
          <a:lstStyle/>
          <a:p>
            <a:pPr algn="just"/>
            <a:r>
              <a:rPr lang="pl-PL" dirty="0"/>
              <a:t>Ponieważ jestem autystą, okropnie zazdroszczę ludziom, którzy wiedzą, co mówi do nich ich własny umysł, i potrafią zgodnie z tym działać. Mój mózg nieustannie wysyła mnie na małe misje, nieważne, czy chcę, czy nie chcę się ich podjąć. Jeśli  nie posłucham, muszę walczyć z uczuciem przerażenia.</a:t>
            </a:r>
          </a:p>
          <a:p>
            <a:endParaRPr lang="pl-PL" dirty="0"/>
          </a:p>
        </p:txBody>
      </p:sp>
      <p:pic>
        <p:nvPicPr>
          <p:cNvPr id="12294" name="Picture 6" descr="Człowiek Głowy Umysł Myśli Z Ilustracji Cięcia Papieru Symbol Biegu |  Premium Wektor"/>
          <p:cNvPicPr>
            <a:picLocks noChangeAspect="1" noChangeArrowheads="1"/>
          </p:cNvPicPr>
          <p:nvPr/>
        </p:nvPicPr>
        <p:blipFill>
          <a:blip r:embed="rId2" cstate="print"/>
          <a:srcRect/>
          <a:stretch>
            <a:fillRect/>
          </a:stretch>
        </p:blipFill>
        <p:spPr bwMode="auto">
          <a:xfrm>
            <a:off x="2987824" y="3284984"/>
            <a:ext cx="3442370" cy="3442370"/>
          </a:xfrm>
          <a:prstGeom prst="rect">
            <a:avLst/>
          </a:prstGeom>
          <a:noFill/>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764704"/>
            <a:ext cx="8291264" cy="5559896"/>
          </a:xfrm>
        </p:spPr>
        <p:txBody>
          <a:bodyPr/>
          <a:lstStyle/>
          <a:p>
            <a:pPr algn="just"/>
            <a:r>
              <a:rPr lang="pl-PL" dirty="0"/>
              <a:t>Czas możemy uchwycić w pamięci tylko w postaci scen. Dlatego właśnie nie ma wielkiej różnicy między sekundą a dobą. Nieustannie martwimy się tym, co czeka nas za chwilę. </a:t>
            </a:r>
          </a:p>
          <a:p>
            <a:endParaRPr lang="pl-PL" dirty="0"/>
          </a:p>
        </p:txBody>
      </p:sp>
      <p:pic>
        <p:nvPicPr>
          <p:cNvPr id="11266" name="Picture 2" descr="480,766 Podróż W Czasie Zdjęcia Stockowe - 123RF"/>
          <p:cNvPicPr>
            <a:picLocks noChangeAspect="1" noChangeArrowheads="1"/>
          </p:cNvPicPr>
          <p:nvPr/>
        </p:nvPicPr>
        <p:blipFill>
          <a:blip r:embed="rId2" cstate="print"/>
          <a:srcRect/>
          <a:stretch>
            <a:fillRect/>
          </a:stretch>
        </p:blipFill>
        <p:spPr bwMode="auto">
          <a:xfrm>
            <a:off x="1115616" y="2400726"/>
            <a:ext cx="7665482" cy="4292671"/>
          </a:xfrm>
          <a:prstGeom prst="rect">
            <a:avLst/>
          </a:prstGeom>
          <a:noFill/>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19256" cy="5559896"/>
          </a:xfrm>
        </p:spPr>
        <p:txBody>
          <a:bodyPr>
            <a:normAutofit/>
          </a:bodyPr>
          <a:lstStyle/>
          <a:p>
            <a:pPr algn="just"/>
            <a:r>
              <a:rPr lang="pl-PL" dirty="0"/>
              <a:t>Chcę uczyć się miliona  rzeczy i być coraz mądrzejszy!(…) Ale problem polega na tym, że nie jesteśmy w stanie uczyć się samodzielnie. Żeby się uczyć tak jak inni ludzie, potrzebujemy więcej czasu, innych metod i podejścia. A ci, którzy pomagają nam w nauce, muszą być jeszcze cierpliwsi niż my. Muszą zrozumieć, że naprawdę bardzo chcemy się uczyć, choć z pozoru wcale na to nie wygląda.</a:t>
            </a:r>
          </a:p>
          <a:p>
            <a:pPr algn="just"/>
            <a:endParaRPr lang="pl-PL" dirty="0"/>
          </a:p>
        </p:txBody>
      </p:sp>
      <p:pic>
        <p:nvPicPr>
          <p:cNvPr id="10246" name="Picture 6" descr="Dziecko Do Malowania I Cięcia Papieru Z Matką. Mała Dziewczynka Robi  Rękodzieło Z Nauczycielem. Koncepcja Rozwoju Kreatywności I Wyobraźni Dzieci.  | Premium Wektor"/>
          <p:cNvPicPr>
            <a:picLocks noChangeAspect="1" noChangeArrowheads="1"/>
          </p:cNvPicPr>
          <p:nvPr/>
        </p:nvPicPr>
        <p:blipFill>
          <a:blip r:embed="rId2" cstate="print"/>
          <a:srcRect/>
          <a:stretch>
            <a:fillRect/>
          </a:stretch>
        </p:blipFill>
        <p:spPr bwMode="auto">
          <a:xfrm>
            <a:off x="2699792" y="4149079"/>
            <a:ext cx="4104456" cy="2708919"/>
          </a:xfrm>
          <a:prstGeom prst="rect">
            <a:avLst/>
          </a:prstGeom>
          <a:noFill/>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764704"/>
            <a:ext cx="8219256" cy="5559896"/>
          </a:xfrm>
        </p:spPr>
        <p:txBody>
          <a:bodyPr>
            <a:normAutofit/>
          </a:bodyPr>
          <a:lstStyle/>
          <a:p>
            <a:pPr algn="just"/>
            <a:r>
              <a:rPr lang="pl-PL" dirty="0"/>
              <a:t>Dla autystów wolny czas właściwie nie jest wolny. (…) Mamy dość trudno znaleźć coś, co mielibyśmy ochotę robić. (…) Zabawa znajomymi przedmiotami działa uspokajająco, bo	już wiemy, do czego służą, a wtedy ktoś, kto nas obserwuje, myśli sobie: „Ach, więc właśnie to on lubi robić w wolnym czasie”. Tymczasem ja wolałbym raczej zanurzyć się w jakiejś trudnej książce albo podyskutować o jakimś problemie.</a:t>
            </a:r>
          </a:p>
          <a:p>
            <a:endParaRPr lang="pl-PL" dirty="0"/>
          </a:p>
        </p:txBody>
      </p:sp>
      <p:pic>
        <p:nvPicPr>
          <p:cNvPr id="9222" name="Picture 6" descr="Zabawy z trzylatkiem - w co się bawić z dzieckiem? | Hellomama"/>
          <p:cNvPicPr>
            <a:picLocks noChangeAspect="1" noChangeArrowheads="1"/>
          </p:cNvPicPr>
          <p:nvPr/>
        </p:nvPicPr>
        <p:blipFill>
          <a:blip r:embed="rId2" cstate="print"/>
          <a:srcRect/>
          <a:stretch>
            <a:fillRect/>
          </a:stretch>
        </p:blipFill>
        <p:spPr bwMode="auto">
          <a:xfrm>
            <a:off x="2555777" y="4122515"/>
            <a:ext cx="4104455" cy="2735484"/>
          </a:xfrm>
          <a:prstGeom prst="rect">
            <a:avLst/>
          </a:prstGeom>
          <a:noFill/>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836712"/>
            <a:ext cx="8291264" cy="5487888"/>
          </a:xfrm>
        </p:spPr>
        <p:txBody>
          <a:bodyPr>
            <a:normAutofit lnSpcReduction="10000"/>
          </a:bodyPr>
          <a:lstStyle/>
          <a:p>
            <a:pPr algn="just"/>
            <a:r>
              <a:rPr lang="pl-PL" dirty="0"/>
              <a:t>Osoby autystyczne czasem nie są w stanie przejść do następnej czynności, dopóki ktoś ich do tego nie zachęci. Na przykład kiedy poprosimy o szklankę soku i ktoś nam ją poda, nie zaczniemy pić, dopóki nie usłyszymy: „Na zdrowie”. Możemy krok po kroku przyzwyczajać się do myśli, że da się działać bez zachęty. Ale nie jesteśmy w stanie dotrzeć do tego punktu samodzielnie – sami wiecie, jaką mega aferę robimy za każdym razem. Płaczemy, krzyczymy, bijemy i tłuczemy różne rzeczy. Ale mimo to nie chcemy, żebyście	rezygnowali. Proszę, nie przestawajcie walczyć u naszego boku. To my najbardziej cierpimy podczas tych scen, i okropnie, </a:t>
            </a:r>
            <a:r>
              <a:rPr lang="pl-PL" dirty="0" err="1"/>
              <a:t>okropnie</a:t>
            </a:r>
            <a:r>
              <a:rPr lang="pl-PL" dirty="0"/>
              <a:t> chcemy wyzwolić się z własnych łańcuchów.</a:t>
            </a:r>
          </a:p>
          <a:p>
            <a:endParaRPr lang="pl-PL"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764704"/>
            <a:ext cx="8496944" cy="5559896"/>
          </a:xfrm>
        </p:spPr>
        <p:txBody>
          <a:bodyPr>
            <a:normAutofit/>
          </a:bodyPr>
          <a:lstStyle/>
          <a:p>
            <a:pPr algn="just"/>
            <a:r>
              <a:rPr lang="pl-PL" dirty="0"/>
              <a:t>Mój umysł jest stale rozkołysany, </a:t>
            </a:r>
            <a:r>
              <a:rPr lang="pl-PL" dirty="0" err="1"/>
              <a:t>wte</a:t>
            </a:r>
            <a:r>
              <a:rPr lang="pl-PL" dirty="0"/>
              <a:t> i </a:t>
            </a:r>
            <a:r>
              <a:rPr lang="pl-PL" dirty="0" err="1"/>
              <a:t>wewte</a:t>
            </a:r>
            <a:r>
              <a:rPr lang="pl-PL" dirty="0"/>
              <a:t>. Nie chodzi o to, że chcę dokądś uciec, tylko że kiedy coś pojawia się w moim polu widzenia, nie mogę się powstrzymać, żeby tam nie pobiec. (…) Nie wiem, jak nad tym zapanować.(…) Nieustannie walczę z impulsem.(…) Ale jeszcze nie znalazłem naprawdę skutecznego sposobu. Bieganie i spacery przynajmniej przywracają mi energię, a wtedy czuję, jakbym wracał do siebie. Odzyskuję też poczucie grawitacji i to mnie uspokaja.</a:t>
            </a:r>
          </a:p>
          <a:p>
            <a:endParaRPr lang="pl-PL" dirty="0"/>
          </a:p>
        </p:txBody>
      </p:sp>
      <p:pic>
        <p:nvPicPr>
          <p:cNvPr id="5" name="Picture 2" descr="Jak wychować dziecko w dzisiejszym świecie? Moja psychologia"/>
          <p:cNvPicPr>
            <a:picLocks noChangeAspect="1" noChangeArrowheads="1"/>
          </p:cNvPicPr>
          <p:nvPr/>
        </p:nvPicPr>
        <p:blipFill>
          <a:blip r:embed="rId2" cstate="print"/>
          <a:srcRect/>
          <a:stretch>
            <a:fillRect/>
          </a:stretch>
        </p:blipFill>
        <p:spPr bwMode="auto">
          <a:xfrm>
            <a:off x="1979711" y="4387224"/>
            <a:ext cx="4392489" cy="2470775"/>
          </a:xfrm>
          <a:prstGeom prst="rect">
            <a:avLst/>
          </a:prstGeo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92696"/>
            <a:ext cx="8219256" cy="5631904"/>
          </a:xfrm>
        </p:spPr>
        <p:txBody>
          <a:bodyPr/>
          <a:lstStyle/>
          <a:p>
            <a:pPr algn="just"/>
            <a:r>
              <a:rPr lang="pl-PL" dirty="0"/>
              <a:t>Dzisiaj podczas kolejnych obchodów Światowego Dnia Autyzmu chcemy zaprezentować wybrane cytaty książki pt.: „Dlaczego podskakuję” napisanej przez dziesięcioletniego chłopca z autyzmem </a:t>
            </a:r>
            <a:r>
              <a:rPr lang="pl-PL" dirty="0" err="1"/>
              <a:t>Naoki</a:t>
            </a:r>
            <a:r>
              <a:rPr lang="pl-PL" dirty="0"/>
              <a:t> </a:t>
            </a:r>
            <a:r>
              <a:rPr lang="pl-PL" dirty="0" err="1"/>
              <a:t>Higashida</a:t>
            </a:r>
            <a:r>
              <a:rPr lang="pl-PL" dirty="0"/>
              <a:t> .</a:t>
            </a:r>
          </a:p>
        </p:txBody>
      </p:sp>
      <p:pic>
        <p:nvPicPr>
          <p:cNvPr id="33794" name="Picture 2" descr="Dlaczego podskakuję (e-book) - Naoki Higashida - Ebook w SwiatKsiazki.pl"/>
          <p:cNvPicPr>
            <a:picLocks noChangeAspect="1" noChangeArrowheads="1"/>
          </p:cNvPicPr>
          <p:nvPr/>
        </p:nvPicPr>
        <p:blipFill>
          <a:blip r:embed="rId2" cstate="print"/>
          <a:srcRect/>
          <a:stretch>
            <a:fillRect/>
          </a:stretch>
        </p:blipFill>
        <p:spPr bwMode="auto">
          <a:xfrm>
            <a:off x="4283968" y="2420888"/>
            <a:ext cx="2736304" cy="4242332"/>
          </a:xfrm>
          <a:prstGeom prst="rect">
            <a:avLst/>
          </a:prstGeom>
          <a:noFill/>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764704"/>
            <a:ext cx="8363272" cy="5559896"/>
          </a:xfrm>
        </p:spPr>
        <p:txBody>
          <a:bodyPr>
            <a:normAutofit/>
          </a:bodyPr>
          <a:lstStyle/>
          <a:p>
            <a:pPr algn="just"/>
            <a:r>
              <a:rPr lang="pl-PL" dirty="0"/>
              <a:t>Wydaje się, że ludzie z autyzmem są  szczęśliwsi, gdy mają obrazki i tabelki pokazujące plan dnia, ale </a:t>
            </a:r>
            <a:br>
              <a:rPr lang="pl-PL" dirty="0"/>
            </a:br>
            <a:r>
              <a:rPr lang="pl-PL" dirty="0"/>
              <a:t>w rzeczywistości ostatecznie one nas ograniczają. Sprawiają, że czujemy się jak roboty, których wszystkie działania zostały wcześniej zaprogramowane. Chyba lepiej byłoby, gdyby zamiast pokazywać nam harmonogramy, ktoś omówił z nami wcześniej plan dnia. Harmonogramy w postaci wizualnej działają na nas tak silnie, że jeśli coś się zmienia, wytrąca nas  to </a:t>
            </a:r>
            <a:br>
              <a:rPr lang="pl-PL" dirty="0"/>
            </a:br>
            <a:r>
              <a:rPr lang="pl-PL" dirty="0"/>
              <a:t>z równowagi i zaczynamy panikować.</a:t>
            </a:r>
          </a:p>
          <a:p>
            <a:endParaRPr lang="pl-PL" dirty="0"/>
          </a:p>
        </p:txBody>
      </p:sp>
      <p:pic>
        <p:nvPicPr>
          <p:cNvPr id="6146" name="Picture 2" descr="PLAN AKTYWNOŚCI DNIA PIKTOGRAMY AUTYZM - 42 zł - Allegro.pl - Raty 0%,  Darmowa dostawa ze Smart! - Lębork - Stan: nowy - ID oferty: 7194507544"/>
          <p:cNvPicPr>
            <a:picLocks noChangeAspect="1" noChangeArrowheads="1"/>
          </p:cNvPicPr>
          <p:nvPr/>
        </p:nvPicPr>
        <p:blipFill>
          <a:blip r:embed="rId2" cstate="print"/>
          <a:srcRect/>
          <a:stretch>
            <a:fillRect/>
          </a:stretch>
        </p:blipFill>
        <p:spPr bwMode="auto">
          <a:xfrm>
            <a:off x="3059832" y="4894261"/>
            <a:ext cx="3384376" cy="1963739"/>
          </a:xfrm>
          <a:prstGeom prst="rect">
            <a:avLst/>
          </a:prstGeom>
          <a:noFill/>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836712"/>
            <a:ext cx="8291264" cy="5487888"/>
          </a:xfrm>
        </p:spPr>
        <p:txBody>
          <a:bodyPr>
            <a:normAutofit/>
          </a:bodyPr>
          <a:lstStyle/>
          <a:p>
            <a:pPr algn="just"/>
            <a:r>
              <a:rPr lang="pl-PL" dirty="0"/>
              <a:t>Gdy ktoś tkwi uwięziony w swoim nieposłusznym ciele i nawet nie potrafi wyrazić swoich uczuć, samo przetrwanie jest dla niego walką. I właśnie to uczucie bezradności czasem doprowadza nas niemal do obłędu i powoduje ataki paniki albo załamania nerwowe.</a:t>
            </a:r>
            <a:br>
              <a:rPr lang="pl-PL" dirty="0"/>
            </a:br>
            <a:r>
              <a:rPr lang="pl-PL" dirty="0"/>
              <a:t>W takich przypadkach proszę, po prostu pozwólcie nam płakać albo krzyczeć i wyrzucić to z siebie. Bądźcie blisko i pilnujcie nas troskliwie, a kiedy ogarnia nas ta udręka, pilnujcie, żebyśmy nie skrzywdzili siebie ani innych.</a:t>
            </a:r>
          </a:p>
          <a:p>
            <a:pPr>
              <a:buNone/>
            </a:pPr>
            <a:endParaRPr lang="pl-PL" dirty="0"/>
          </a:p>
        </p:txBody>
      </p:sp>
      <p:pic>
        <p:nvPicPr>
          <p:cNvPr id="5122" name="Picture 2" descr="Dziecka Rozkrzyczany Tło, Dziecka Krzyczeć/dziecko Krzyczy, Studio  Odizolowywaliśmy Tło Zdjęcie Stock - Obraz złożonej z studio, potomstwa:  58148376"/>
          <p:cNvPicPr>
            <a:picLocks noChangeAspect="1" noChangeArrowheads="1"/>
          </p:cNvPicPr>
          <p:nvPr/>
        </p:nvPicPr>
        <p:blipFill>
          <a:blip r:embed="rId2" cstate="print"/>
          <a:srcRect/>
          <a:stretch>
            <a:fillRect/>
          </a:stretch>
        </p:blipFill>
        <p:spPr bwMode="auto">
          <a:xfrm>
            <a:off x="5004048" y="4581128"/>
            <a:ext cx="3888432" cy="2018011"/>
          </a:xfrm>
          <a:prstGeom prst="rect">
            <a:avLst/>
          </a:prstGeom>
          <a:noFill/>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8291264" cy="5631904"/>
          </a:xfrm>
        </p:spPr>
        <p:txBody>
          <a:bodyPr>
            <a:normAutofit/>
          </a:bodyPr>
          <a:lstStyle/>
          <a:p>
            <a:pPr algn="just"/>
            <a:r>
              <a:rPr lang="pl-PL" dirty="0"/>
              <a:t>Co sprawia nam prawdziwą przyjemność. Chodzi </a:t>
            </a:r>
            <a:br>
              <a:rPr lang="pl-PL" dirty="0"/>
            </a:br>
            <a:r>
              <a:rPr lang="pl-PL" dirty="0"/>
              <a:t>o zaprzyjaźnianie się z przyrodą. Z relacjami z ludźmi nie radzimy sobie najlepiej, bo za dużo zastanawiamy się nad tym, jakie robimy na kimś wrażenie albo jak powinniśmy zareagować na to czy tamto. Ale przyroda zawsze jest obok, gotowa łagodnie nas otulić: migocząc, kołysząc się, bulgocząc, szeleszcząc.(…) Przyroda uspokaja mnie, kiedy jestem wściekły, </a:t>
            </a:r>
            <a:br>
              <a:rPr lang="pl-PL" dirty="0"/>
            </a:br>
            <a:r>
              <a:rPr lang="pl-PL" dirty="0"/>
              <a:t>i śmieje się ze mną, gdy jest mi wesoło.</a:t>
            </a:r>
          </a:p>
          <a:p>
            <a:endParaRPr lang="pl-PL" dirty="0"/>
          </a:p>
        </p:txBody>
      </p:sp>
      <p:pic>
        <p:nvPicPr>
          <p:cNvPr id="4100" name="Picture 4" descr="Zielona mapa Warszawy - 50 miejsc na spacer w stolicy - Blog Moi-Mili.pl"/>
          <p:cNvPicPr>
            <a:picLocks noChangeAspect="1" noChangeArrowheads="1"/>
          </p:cNvPicPr>
          <p:nvPr/>
        </p:nvPicPr>
        <p:blipFill>
          <a:blip r:embed="rId2" cstate="print"/>
          <a:srcRect/>
          <a:stretch>
            <a:fillRect/>
          </a:stretch>
        </p:blipFill>
        <p:spPr bwMode="auto">
          <a:xfrm>
            <a:off x="2483768" y="4371234"/>
            <a:ext cx="4176464" cy="2486766"/>
          </a:xfrm>
          <a:prstGeom prst="rect">
            <a:avLst/>
          </a:prstGeom>
          <a:noFill/>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908720"/>
            <a:ext cx="8568952" cy="5415880"/>
          </a:xfrm>
        </p:spPr>
        <p:txBody>
          <a:bodyPr/>
          <a:lstStyle/>
          <a:p>
            <a:pPr algn="just"/>
            <a:r>
              <a:rPr lang="pl-PL" dirty="0"/>
              <a:t>Być może myślicie  sobie, że piszę te zdania bez większego wysiłku, ale to wcale nieprawda. Zawsze </a:t>
            </a:r>
            <a:br>
              <a:rPr lang="pl-PL" dirty="0"/>
            </a:br>
            <a:r>
              <a:rPr lang="pl-PL" dirty="0"/>
              <a:t>z tyłu głowy czai	się niepokój, czy na pewno postrzegam różne sprawy tak samo  jak ci, którzy nie mają autyzmu.</a:t>
            </a:r>
          </a:p>
          <a:p>
            <a:endParaRPr lang="pl-PL" dirty="0"/>
          </a:p>
        </p:txBody>
      </p:sp>
      <p:pic>
        <p:nvPicPr>
          <p:cNvPr id="3074" name="Picture 2" descr="Dziecko Czyta Książkę Na Jasnej ścianie | Zdjęcie Premium"/>
          <p:cNvPicPr>
            <a:picLocks noChangeAspect="1" noChangeArrowheads="1"/>
          </p:cNvPicPr>
          <p:nvPr/>
        </p:nvPicPr>
        <p:blipFill>
          <a:blip r:embed="rId2" cstate="print"/>
          <a:srcRect/>
          <a:stretch>
            <a:fillRect/>
          </a:stretch>
        </p:blipFill>
        <p:spPr bwMode="auto">
          <a:xfrm>
            <a:off x="1691680" y="2564904"/>
            <a:ext cx="5962650" cy="3971925"/>
          </a:xfrm>
          <a:prstGeom prst="rect">
            <a:avLst/>
          </a:prstGeom>
          <a:noFill/>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29600" cy="5415880"/>
          </a:xfrm>
        </p:spPr>
        <p:txBody>
          <a:bodyPr/>
          <a:lstStyle/>
          <a:p>
            <a:pPr algn="just"/>
            <a:r>
              <a:rPr lang="pl-PL" dirty="0"/>
              <a:t>Napisałem tę opowieść z nadzieją, że pomoże wam zrozumieć, jak bardzo boli, kiedy nie można okazać tego, co się czuje, ludziom, których się kocha.</a:t>
            </a:r>
          </a:p>
          <a:p>
            <a:endParaRPr lang="pl-PL" dirty="0"/>
          </a:p>
        </p:txBody>
      </p:sp>
      <p:pic>
        <p:nvPicPr>
          <p:cNvPr id="2050" name="Picture 2" descr="12 Naoki Higashida Photos and Premium High Res Pictures - Getty Images"/>
          <p:cNvPicPr>
            <a:picLocks noChangeAspect="1" noChangeArrowheads="1"/>
          </p:cNvPicPr>
          <p:nvPr/>
        </p:nvPicPr>
        <p:blipFill>
          <a:blip r:embed="rId2" cstate="print"/>
          <a:srcRect/>
          <a:stretch>
            <a:fillRect/>
          </a:stretch>
        </p:blipFill>
        <p:spPr bwMode="auto">
          <a:xfrm>
            <a:off x="1331640" y="2348880"/>
            <a:ext cx="5829300" cy="4324351"/>
          </a:xfrm>
          <a:prstGeom prst="rect">
            <a:avLst/>
          </a:prstGeom>
          <a:noFill/>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9632" y="2708920"/>
            <a:ext cx="3528392" cy="1959496"/>
          </a:xfrm>
        </p:spPr>
        <p:txBody>
          <a:bodyPr/>
          <a:lstStyle/>
          <a:p>
            <a:endParaRPr lang="pl-PL" dirty="0"/>
          </a:p>
        </p:txBody>
      </p:sp>
      <p:pic>
        <p:nvPicPr>
          <p:cNvPr id="1026" name="Picture 2" descr="Dziękuję Bardzo&quot; Images – Browse 6 Stock Photos, Vectors, and Video | Adobe  Stock"/>
          <p:cNvPicPr>
            <a:picLocks noChangeAspect="1" noChangeArrowheads="1"/>
          </p:cNvPicPr>
          <p:nvPr/>
        </p:nvPicPr>
        <p:blipFill>
          <a:blip r:embed="rId2" cstate="print"/>
          <a:srcRect/>
          <a:stretch>
            <a:fillRect/>
          </a:stretch>
        </p:blipFill>
        <p:spPr bwMode="auto">
          <a:xfrm>
            <a:off x="755576" y="908720"/>
            <a:ext cx="5400600" cy="4599959"/>
          </a:xfrm>
          <a:prstGeom prst="rect">
            <a:avLst/>
          </a:prstGeom>
          <a:noFill/>
        </p:spPr>
      </p:pic>
      <p:sp>
        <p:nvSpPr>
          <p:cNvPr id="2" name="pole tekstowe 1">
            <a:extLst>
              <a:ext uri="{FF2B5EF4-FFF2-40B4-BE49-F238E27FC236}">
                <a16:creationId xmlns:a16="http://schemas.microsoft.com/office/drawing/2014/main" xmlns="" id="{AB71CA49-1744-D0E7-06D1-514360682897}"/>
              </a:ext>
            </a:extLst>
          </p:cNvPr>
          <p:cNvSpPr txBox="1"/>
          <p:nvPr/>
        </p:nvSpPr>
        <p:spPr>
          <a:xfrm>
            <a:off x="5868144" y="4941168"/>
            <a:ext cx="2520280" cy="369332"/>
          </a:xfrm>
          <a:prstGeom prst="rect">
            <a:avLst/>
          </a:prstGeom>
          <a:noFill/>
        </p:spPr>
        <p:txBody>
          <a:bodyPr wrap="square" rtlCol="0">
            <a:spAutoFit/>
          </a:bodyPr>
          <a:lstStyle/>
          <a:p>
            <a:endParaRPr lang="pl-PL" dirty="0"/>
          </a:p>
        </p:txBody>
      </p:sp>
      <p:sp>
        <p:nvSpPr>
          <p:cNvPr id="4" name="pole tekstowe 3">
            <a:extLst>
              <a:ext uri="{FF2B5EF4-FFF2-40B4-BE49-F238E27FC236}">
                <a16:creationId xmlns:a16="http://schemas.microsoft.com/office/drawing/2014/main" xmlns="" id="{21463298-7FC0-CB97-D29A-62576F59F6F8}"/>
              </a:ext>
            </a:extLst>
          </p:cNvPr>
          <p:cNvSpPr txBox="1"/>
          <p:nvPr/>
        </p:nvSpPr>
        <p:spPr>
          <a:xfrm>
            <a:off x="3861908" y="5545286"/>
            <a:ext cx="5256584" cy="923330"/>
          </a:xfrm>
          <a:prstGeom prst="rect">
            <a:avLst/>
          </a:prstGeom>
          <a:noFill/>
        </p:spPr>
        <p:txBody>
          <a:bodyPr wrap="square" rtlCol="0">
            <a:spAutoFit/>
          </a:bodyPr>
          <a:lstStyle/>
          <a:p>
            <a:pPr algn="r"/>
            <a:r>
              <a:rPr lang="pl-PL" dirty="0"/>
              <a:t>Cytaty wybrała i przygotowała: mgr Alina </a:t>
            </a:r>
            <a:r>
              <a:rPr lang="pl-PL" dirty="0" err="1"/>
              <a:t>Mews</a:t>
            </a:r>
            <a:endParaRPr lang="pl-PL" dirty="0"/>
          </a:p>
          <a:p>
            <a:pPr algn="r"/>
            <a:r>
              <a:rPr lang="pl-PL" dirty="0"/>
              <a:t>Opracowanie i grafika: mgr Joanna </a:t>
            </a:r>
            <a:r>
              <a:rPr lang="pl-PL" dirty="0" err="1"/>
              <a:t>Krawczykowska</a:t>
            </a:r>
            <a:endParaRPr lang="pl-PL" dirty="0"/>
          </a:p>
          <a:p>
            <a:pPr algn="r"/>
            <a:r>
              <a:rPr lang="pl-PL" dirty="0"/>
              <a:t>mgr Wioleta Pyra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92696"/>
            <a:ext cx="8147248" cy="5631904"/>
          </a:xfrm>
        </p:spPr>
        <p:txBody>
          <a:bodyPr/>
          <a:lstStyle/>
          <a:p>
            <a:pPr algn="just"/>
            <a:r>
              <a:rPr lang="pl-PL" dirty="0"/>
              <a:t>Chce on nam powiedzieć co przeżywa i myśli każda osoba z autyzmem. W jaki sposób odbiera otaczający ją świat.</a:t>
            </a:r>
          </a:p>
        </p:txBody>
      </p:sp>
      <p:pic>
        <p:nvPicPr>
          <p:cNvPr id="2" name="Picture 2" descr="12 Naoki Higashida Photos and Premium High Res Pictures - Getty Images"/>
          <p:cNvPicPr>
            <a:picLocks noChangeAspect="1" noChangeArrowheads="1"/>
          </p:cNvPicPr>
          <p:nvPr/>
        </p:nvPicPr>
        <p:blipFill>
          <a:blip r:embed="rId2" cstate="print"/>
          <a:srcRect/>
          <a:stretch>
            <a:fillRect/>
          </a:stretch>
        </p:blipFill>
        <p:spPr bwMode="auto">
          <a:xfrm>
            <a:off x="1547664" y="1946718"/>
            <a:ext cx="6194163" cy="4382472"/>
          </a:xfrm>
          <a:prstGeom prst="rect">
            <a:avLst/>
          </a:prstGeom>
          <a:noFill/>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92696"/>
            <a:ext cx="8147248" cy="5631904"/>
          </a:xfrm>
        </p:spPr>
        <p:txBody>
          <a:bodyPr/>
          <a:lstStyle/>
          <a:p>
            <a:pPr algn="just"/>
            <a:r>
              <a:rPr lang="pl-PL" dirty="0"/>
              <a:t>Ludzie zwykle nas nie rozumieją i oddalibyśmy wszystko, żeby było inaczej. Autyści nieustannie załamywaliby się z tego powodu – gdyby tak bardzo nie ukrywali swoich uczuć. Proszę, spróbujcie zrozumieć, jacy jesteśmy naprawdę i co przeżywamy.</a:t>
            </a:r>
          </a:p>
          <a:p>
            <a:endParaRPr lang="pl-PL" dirty="0"/>
          </a:p>
        </p:txBody>
      </p:sp>
      <p:pic>
        <p:nvPicPr>
          <p:cNvPr id="31746" name="Picture 2" descr="813,318 Emocje Zdjęcia - Bezpłatne i z licenncją Royalty-Free Zdjęcia od  Dreamstime"/>
          <p:cNvPicPr>
            <a:picLocks noChangeAspect="1" noChangeArrowheads="1"/>
          </p:cNvPicPr>
          <p:nvPr/>
        </p:nvPicPr>
        <p:blipFill>
          <a:blip r:embed="rId2" cstate="print"/>
          <a:srcRect/>
          <a:stretch>
            <a:fillRect/>
          </a:stretch>
        </p:blipFill>
        <p:spPr bwMode="auto">
          <a:xfrm>
            <a:off x="251520" y="3068960"/>
            <a:ext cx="8609678" cy="3573016"/>
          </a:xfrm>
          <a:prstGeom prst="rect">
            <a:avLst/>
          </a:prstGeom>
          <a:noFill/>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620688"/>
            <a:ext cx="8147248" cy="5703912"/>
          </a:xfrm>
        </p:spPr>
        <p:txBody>
          <a:bodyPr/>
          <a:lstStyle/>
          <a:p>
            <a:pPr algn="just"/>
            <a:r>
              <a:rPr lang="pl-PL" dirty="0"/>
              <a:t>Nasza mimika tylko wydaje się ograniczona, bo myślicie inaczej niż my (…) czasem sytuacja wydaje nam się kompletnie beznadziejna –nasze życie jest pełne przeszkód,	które musimy pokonywać. Czasem też, kiedy coś nas zaskoczy, jesteśmy spięci albo zawstydzeni, zastygamy i trudno nam przychodzi okazanie jakichkolwiek emocji.</a:t>
            </a:r>
          </a:p>
          <a:p>
            <a:endParaRPr lang="pl-PL" dirty="0"/>
          </a:p>
        </p:txBody>
      </p:sp>
      <p:pic>
        <p:nvPicPr>
          <p:cNvPr id="30725" name="Picture 5" descr="Autyzm Puzzle Chłopiec - Stockowe grafiki wektorowe i więcej obrazów Autyzm  - iStock"/>
          <p:cNvPicPr>
            <a:picLocks noChangeAspect="1" noChangeArrowheads="1"/>
          </p:cNvPicPr>
          <p:nvPr/>
        </p:nvPicPr>
        <p:blipFill>
          <a:blip r:embed="rId2" cstate="print"/>
          <a:srcRect/>
          <a:stretch>
            <a:fillRect/>
          </a:stretch>
        </p:blipFill>
        <p:spPr bwMode="auto">
          <a:xfrm>
            <a:off x="3275856" y="3429000"/>
            <a:ext cx="2376264" cy="3068468"/>
          </a:xfrm>
          <a:prstGeom prst="rect">
            <a:avLst/>
          </a:prstGeom>
          <a:noFill/>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8291264" cy="5631904"/>
          </a:xfrm>
        </p:spPr>
        <p:txBody>
          <a:bodyPr>
            <a:normAutofit/>
          </a:bodyPr>
          <a:lstStyle/>
          <a:p>
            <a:pPr algn="just"/>
            <a:r>
              <a:rPr lang="pl-PL" dirty="0"/>
              <a:t>Od dawna się zastanawiam, dlaczego my, autyści, mamy kłopoty z	mówieniem. Nigdy nie potrafię powiedzieć tego, co chcę. Z moich ust wylewa  się jakiś bełkot niemający związku z niczym. Bardzo mnie to kiedyś przygnębiało i zazdrościłem ludziom, którzy mówią bez żadnego wysiłku. My czujemy tak samo jak wszyscy inni ludzie, ale nie umiemy znaleźć sposobu, żeby wyrazić swoje uczucia.</a:t>
            </a:r>
          </a:p>
          <a:p>
            <a:endParaRPr lang="pl-PL" dirty="0"/>
          </a:p>
        </p:txBody>
      </p:sp>
      <p:pic>
        <p:nvPicPr>
          <p:cNvPr id="29700" name="Picture 4" descr="Ilustracja Wektorowa Kobiety Wybierającej Maskę Do Wyrażania Emocji. Różne  Problemy Psychologiczne. | Premium Wektor"/>
          <p:cNvPicPr>
            <a:picLocks noChangeAspect="1" noChangeArrowheads="1"/>
          </p:cNvPicPr>
          <p:nvPr/>
        </p:nvPicPr>
        <p:blipFill>
          <a:blip r:embed="rId2" cstate="print"/>
          <a:srcRect/>
          <a:stretch>
            <a:fillRect/>
          </a:stretch>
        </p:blipFill>
        <p:spPr bwMode="auto">
          <a:xfrm>
            <a:off x="5004048" y="3645024"/>
            <a:ext cx="2938314" cy="2938314"/>
          </a:xfrm>
          <a:prstGeom prst="rect">
            <a:avLst/>
          </a:prstGeom>
          <a:noFill/>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692696"/>
            <a:ext cx="8496944" cy="5631904"/>
          </a:xfrm>
        </p:spPr>
        <p:txBody>
          <a:bodyPr/>
          <a:lstStyle/>
          <a:p>
            <a:pPr algn="just"/>
            <a:r>
              <a:rPr lang="pl-PL" dirty="0"/>
              <a:t>Od kiedy zacząłem się porozumiewać za pomocą pisma, posługując się planszą z alfabetem i komputerem, mogę wyrazić to,  co chcę, i mieć poczucie, że ja też żyję na świecie jako istota ludzka.</a:t>
            </a:r>
          </a:p>
          <a:p>
            <a:endParaRPr lang="pl-PL" dirty="0"/>
          </a:p>
        </p:txBody>
      </p:sp>
      <p:pic>
        <p:nvPicPr>
          <p:cNvPr id="28674" name="Picture 2" descr="Dzieci Komputer Images – Browse 130 Stock Photos, Vectors, and Video |  Adobe Stock"/>
          <p:cNvPicPr>
            <a:picLocks noChangeAspect="1" noChangeArrowheads="1"/>
          </p:cNvPicPr>
          <p:nvPr/>
        </p:nvPicPr>
        <p:blipFill>
          <a:blip r:embed="rId2" cstate="print"/>
          <a:srcRect/>
          <a:stretch>
            <a:fillRect/>
          </a:stretch>
        </p:blipFill>
        <p:spPr bwMode="auto">
          <a:xfrm>
            <a:off x="1691680" y="2366262"/>
            <a:ext cx="5782140" cy="3987684"/>
          </a:xfrm>
          <a:prstGeom prst="rect">
            <a:avLst/>
          </a:prstGeom>
          <a:noFill/>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92696"/>
            <a:ext cx="8219256" cy="5631904"/>
          </a:xfrm>
        </p:spPr>
        <p:txBody>
          <a:bodyPr>
            <a:normAutofit/>
          </a:bodyPr>
          <a:lstStyle/>
          <a:p>
            <a:pPr algn="just"/>
            <a:r>
              <a:rPr lang="pl-PL" dirty="0"/>
              <a:t>Kiedy nie możesz mówić, nie jesteś stanie wyrazić, co czujesz i myślisz. To jakby być lalką, żyjącą w izolacji, bez marzeń i bez nadziei. Oczywiście minęło sporo czasu, zanim wreszcie zacząłem się samodzielnie  komunikować za pomocą pisma, ale tego pierwszego dnia, kiedy pisałem, a moja mama przytrzymywała mi ręce, zacząłem uczyć się nowego sposobu interakcji </a:t>
            </a:r>
            <a:br>
              <a:rPr lang="pl-PL" dirty="0"/>
            </a:br>
            <a:r>
              <a:rPr lang="pl-PL" dirty="0"/>
              <a:t>z innymi.</a:t>
            </a:r>
          </a:p>
          <a:p>
            <a:endParaRPr lang="pl-PL" dirty="0"/>
          </a:p>
        </p:txBody>
      </p:sp>
      <p:pic>
        <p:nvPicPr>
          <p:cNvPr id="27650" name="Picture 2" descr="Małe Dziecko Pisze W Zeszycie, Koncepcja Pracy Domowej Szkoły. Młody Uczeń  Przy Biurku W Klasie | Zdjęcie Premium"/>
          <p:cNvPicPr>
            <a:picLocks noChangeAspect="1" noChangeArrowheads="1"/>
          </p:cNvPicPr>
          <p:nvPr/>
        </p:nvPicPr>
        <p:blipFill>
          <a:blip r:embed="rId2" cstate="print"/>
          <a:srcRect/>
          <a:stretch>
            <a:fillRect/>
          </a:stretch>
        </p:blipFill>
        <p:spPr bwMode="auto">
          <a:xfrm>
            <a:off x="2627784" y="3573016"/>
            <a:ext cx="4665470" cy="3107829"/>
          </a:xfrm>
          <a:prstGeom prst="rect">
            <a:avLst/>
          </a:prstGeom>
          <a:noFill/>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4148</TotalTime>
  <Words>1458</Words>
  <Application>Microsoft Office PowerPoint</Application>
  <PresentationFormat>Pokaz na ekranie (4:3)</PresentationFormat>
  <Paragraphs>36</Paragraphs>
  <Slides>35</Slides>
  <Notes>0</Notes>
  <HiddenSlides>0</HiddenSlides>
  <MMClips>1</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35</vt:i4>
      </vt:variant>
    </vt:vector>
  </HeadingPairs>
  <TitlesOfParts>
    <vt:vector size="39" baseType="lpstr">
      <vt:lpstr>Calibri</vt:lpstr>
      <vt:lpstr>Constantia</vt:lpstr>
      <vt:lpstr>Wingdings 2</vt:lpstr>
      <vt:lpstr>Przepływ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Wiola Pyra</dc:creator>
  <cp:lastModifiedBy>Konto Microsoft</cp:lastModifiedBy>
  <cp:revision>38</cp:revision>
  <dcterms:created xsi:type="dcterms:W3CDTF">2022-03-30T03:40:48Z</dcterms:created>
  <dcterms:modified xsi:type="dcterms:W3CDTF">2023-04-03T12:38:36Z</dcterms:modified>
</cp:coreProperties>
</file>